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Ex1.xml" ContentType="application/vnd.ms-office.chartex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15"/>
  </p:notesMasterIdLst>
  <p:handoutMasterIdLst>
    <p:handoutMasterId r:id="rId16"/>
  </p:handoutMasterIdLst>
  <p:sldIdLst>
    <p:sldId id="260" r:id="rId2"/>
    <p:sldId id="4662" r:id="rId3"/>
    <p:sldId id="4656" r:id="rId4"/>
    <p:sldId id="4657" r:id="rId5"/>
    <p:sldId id="292" r:id="rId6"/>
    <p:sldId id="296" r:id="rId7"/>
    <p:sldId id="4665" r:id="rId8"/>
    <p:sldId id="4658" r:id="rId9"/>
    <p:sldId id="295" r:id="rId10"/>
    <p:sldId id="4659" r:id="rId11"/>
    <p:sldId id="4666" r:id="rId12"/>
    <p:sldId id="4663" r:id="rId13"/>
    <p:sldId id="4661" r:id="rId14"/>
  </p:sldIdLst>
  <p:sldSz cx="12858750" cy="7232650"/>
  <p:notesSz cx="6858000" cy="9144000"/>
  <p:custDataLst>
    <p:tags r:id="rId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30D"/>
    <a:srgbClr val="DC5B3E"/>
    <a:srgbClr val="27B6B9"/>
    <a:srgbClr val="FFFFFF"/>
    <a:srgbClr val="29ABE2"/>
    <a:srgbClr val="262626"/>
    <a:srgbClr val="F66E4F"/>
    <a:srgbClr val="73DB29"/>
    <a:srgbClr val="FED40D"/>
    <a:srgbClr val="3AD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3" autoAdjust="0"/>
    <p:restoredTop sz="95274" autoAdjust="0"/>
  </p:normalViewPr>
  <p:slideViewPr>
    <p:cSldViewPr>
      <p:cViewPr varScale="1">
        <p:scale>
          <a:sx n="89" d="100"/>
          <a:sy n="89" d="100"/>
        </p:scale>
        <p:origin x="816" y="168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Microsoft_Excel____1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个数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EA-0D48-BA4F-6F92BD9AE4A1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EA-0D48-BA4F-6F92BD9AE4A1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CEA-0D48-BA4F-6F92BD9AE4A1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CEA-0D48-BA4F-6F92BD9AE4A1}"/>
              </c:ext>
            </c:extLst>
          </c:dPt>
          <c:cat>
            <c:strRef>
              <c:f>Sheet1!$A$2:$A$3</c:f>
              <c:strCache>
                <c:ptCount val="2"/>
                <c:pt idx="0">
                  <c:v>缺失</c:v>
                </c:pt>
                <c:pt idx="1">
                  <c:v>不缺失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2327</c:v>
                </c:pt>
                <c:pt idx="1">
                  <c:v>19708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CEA-0D48-BA4F-6F92BD9AE4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052617098116947E-2"/>
          <c:y val="6.3581921828013824E-2"/>
          <c:w val="0.92739432642085418"/>
          <c:h val="0.8986718810075689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pid个数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Sheet1!$A$2:$A$93</c:f>
              <c:numCache>
                <c:formatCode>General</c:formatCode>
                <c:ptCount val="9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</c:numCache>
            </c:numRef>
          </c:cat>
          <c:val>
            <c:numRef>
              <c:f>Sheet1!$B$2:$B$93</c:f>
              <c:numCache>
                <c:formatCode>General</c:formatCode>
                <c:ptCount val="92"/>
                <c:pt idx="0">
                  <c:v>6417</c:v>
                </c:pt>
                <c:pt idx="1">
                  <c:v>6068</c:v>
                </c:pt>
                <c:pt idx="2">
                  <c:v>6965</c:v>
                </c:pt>
                <c:pt idx="3">
                  <c:v>7139</c:v>
                </c:pt>
                <c:pt idx="4">
                  <c:v>7402</c:v>
                </c:pt>
                <c:pt idx="5">
                  <c:v>7243</c:v>
                </c:pt>
                <c:pt idx="6">
                  <c:v>6439</c:v>
                </c:pt>
                <c:pt idx="7">
                  <c:v>5889</c:v>
                </c:pt>
                <c:pt idx="8">
                  <c:v>5418</c:v>
                </c:pt>
                <c:pt idx="9">
                  <c:v>6993</c:v>
                </c:pt>
                <c:pt idx="10">
                  <c:v>7474</c:v>
                </c:pt>
                <c:pt idx="11">
                  <c:v>7558</c:v>
                </c:pt>
                <c:pt idx="12">
                  <c:v>7348</c:v>
                </c:pt>
                <c:pt idx="13">
                  <c:v>7055</c:v>
                </c:pt>
                <c:pt idx="14">
                  <c:v>6084</c:v>
                </c:pt>
                <c:pt idx="15">
                  <c:v>5339</c:v>
                </c:pt>
                <c:pt idx="16">
                  <c:v>6863</c:v>
                </c:pt>
                <c:pt idx="17">
                  <c:v>6956</c:v>
                </c:pt>
                <c:pt idx="18">
                  <c:v>6669</c:v>
                </c:pt>
                <c:pt idx="19">
                  <c:v>6515</c:v>
                </c:pt>
                <c:pt idx="20">
                  <c:v>6250</c:v>
                </c:pt>
                <c:pt idx="21">
                  <c:v>5719</c:v>
                </c:pt>
                <c:pt idx="22">
                  <c:v>5210</c:v>
                </c:pt>
                <c:pt idx="23">
                  <c:v>6760</c:v>
                </c:pt>
                <c:pt idx="24">
                  <c:v>7332</c:v>
                </c:pt>
                <c:pt idx="25">
                  <c:v>8601</c:v>
                </c:pt>
                <c:pt idx="26">
                  <c:v>8757</c:v>
                </c:pt>
                <c:pt idx="27">
                  <c:v>9228</c:v>
                </c:pt>
                <c:pt idx="28">
                  <c:v>9306</c:v>
                </c:pt>
                <c:pt idx="29">
                  <c:v>8233</c:v>
                </c:pt>
                <c:pt idx="30">
                  <c:v>9033</c:v>
                </c:pt>
                <c:pt idx="31">
                  <c:v>9037</c:v>
                </c:pt>
                <c:pt idx="32">
                  <c:v>9488</c:v>
                </c:pt>
                <c:pt idx="33">
                  <c:v>9651</c:v>
                </c:pt>
                <c:pt idx="34">
                  <c:v>9479</c:v>
                </c:pt>
                <c:pt idx="35">
                  <c:v>9121</c:v>
                </c:pt>
                <c:pt idx="36">
                  <c:v>7806</c:v>
                </c:pt>
                <c:pt idx="37">
                  <c:v>8225</c:v>
                </c:pt>
                <c:pt idx="38">
                  <c:v>9421</c:v>
                </c:pt>
                <c:pt idx="39">
                  <c:v>9707</c:v>
                </c:pt>
                <c:pt idx="40">
                  <c:v>9469</c:v>
                </c:pt>
                <c:pt idx="41">
                  <c:v>8934</c:v>
                </c:pt>
                <c:pt idx="42">
                  <c:v>8192</c:v>
                </c:pt>
                <c:pt idx="43">
                  <c:v>8435</c:v>
                </c:pt>
                <c:pt idx="44">
                  <c:v>8804</c:v>
                </c:pt>
                <c:pt idx="45">
                  <c:v>9524</c:v>
                </c:pt>
                <c:pt idx="46">
                  <c:v>9826</c:v>
                </c:pt>
                <c:pt idx="47">
                  <c:v>9299</c:v>
                </c:pt>
                <c:pt idx="48">
                  <c:v>9020</c:v>
                </c:pt>
                <c:pt idx="49">
                  <c:v>8571</c:v>
                </c:pt>
                <c:pt idx="50">
                  <c:v>8137</c:v>
                </c:pt>
                <c:pt idx="51">
                  <c:v>9091</c:v>
                </c:pt>
                <c:pt idx="52">
                  <c:v>9216</c:v>
                </c:pt>
                <c:pt idx="53">
                  <c:v>9257</c:v>
                </c:pt>
                <c:pt idx="54">
                  <c:v>8878</c:v>
                </c:pt>
                <c:pt idx="55">
                  <c:v>8594</c:v>
                </c:pt>
                <c:pt idx="56">
                  <c:v>10580</c:v>
                </c:pt>
                <c:pt idx="57">
                  <c:v>7952</c:v>
                </c:pt>
                <c:pt idx="58">
                  <c:v>8224</c:v>
                </c:pt>
                <c:pt idx="59">
                  <c:v>9257</c:v>
                </c:pt>
                <c:pt idx="60">
                  <c:v>9879</c:v>
                </c:pt>
                <c:pt idx="61">
                  <c:v>9296</c:v>
                </c:pt>
                <c:pt idx="62">
                  <c:v>8835</c:v>
                </c:pt>
                <c:pt idx="63">
                  <c:v>8354</c:v>
                </c:pt>
                <c:pt idx="64">
                  <c:v>7543</c:v>
                </c:pt>
                <c:pt idx="65">
                  <c:v>9383</c:v>
                </c:pt>
                <c:pt idx="66">
                  <c:v>9082</c:v>
                </c:pt>
                <c:pt idx="67">
                  <c:v>9077</c:v>
                </c:pt>
                <c:pt idx="68">
                  <c:v>8909</c:v>
                </c:pt>
                <c:pt idx="69">
                  <c:v>8347</c:v>
                </c:pt>
                <c:pt idx="70">
                  <c:v>7805</c:v>
                </c:pt>
                <c:pt idx="71">
                  <c:v>7094</c:v>
                </c:pt>
                <c:pt idx="72">
                  <c:v>8687</c:v>
                </c:pt>
                <c:pt idx="73">
                  <c:v>8948</c:v>
                </c:pt>
                <c:pt idx="74">
                  <c:v>8867</c:v>
                </c:pt>
                <c:pt idx="75">
                  <c:v>8576</c:v>
                </c:pt>
                <c:pt idx="76">
                  <c:v>8023</c:v>
                </c:pt>
                <c:pt idx="77">
                  <c:v>7465</c:v>
                </c:pt>
                <c:pt idx="78">
                  <c:v>7675</c:v>
                </c:pt>
                <c:pt idx="79">
                  <c:v>9214</c:v>
                </c:pt>
                <c:pt idx="80">
                  <c:v>9137</c:v>
                </c:pt>
                <c:pt idx="81">
                  <c:v>9630</c:v>
                </c:pt>
                <c:pt idx="82">
                  <c:v>8360</c:v>
                </c:pt>
                <c:pt idx="83">
                  <c:v>8310</c:v>
                </c:pt>
                <c:pt idx="84">
                  <c:v>7917</c:v>
                </c:pt>
                <c:pt idx="85">
                  <c:v>6701</c:v>
                </c:pt>
                <c:pt idx="86">
                  <c:v>8280</c:v>
                </c:pt>
                <c:pt idx="87">
                  <c:v>9302</c:v>
                </c:pt>
                <c:pt idx="88">
                  <c:v>8808</c:v>
                </c:pt>
                <c:pt idx="89">
                  <c:v>8592</c:v>
                </c:pt>
                <c:pt idx="90">
                  <c:v>8246</c:v>
                </c:pt>
                <c:pt idx="91">
                  <c:v>8051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2F-154B-A887-D8689FB2E1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3987728"/>
        <c:axId val="1413875216"/>
      </c:lineChart>
      <c:catAx>
        <c:axId val="14139877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13875216"/>
        <c:crosses val="autoZero"/>
        <c:auto val="0"/>
        <c:lblAlgn val="ctr"/>
        <c:lblOffset val="100"/>
        <c:tickLblSkip val="7"/>
        <c:noMultiLvlLbl val="0"/>
      </c:catAx>
      <c:valAx>
        <c:axId val="141387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398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order数量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Sheet1!$A$2:$A$93</c:f>
              <c:numCache>
                <c:formatCode>General</c:formatCode>
                <c:ptCount val="9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</c:numCache>
            </c:numRef>
          </c:cat>
          <c:val>
            <c:numRef>
              <c:f>Sheet1!$B$2:$B$93</c:f>
              <c:numCache>
                <c:formatCode>General</c:formatCode>
                <c:ptCount val="92"/>
                <c:pt idx="0">
                  <c:v>6241</c:v>
                </c:pt>
                <c:pt idx="1">
                  <c:v>5830</c:v>
                </c:pt>
                <c:pt idx="2">
                  <c:v>9573</c:v>
                </c:pt>
                <c:pt idx="3">
                  <c:v>9492</c:v>
                </c:pt>
                <c:pt idx="4">
                  <c:v>9414</c:v>
                </c:pt>
                <c:pt idx="5">
                  <c:v>9179</c:v>
                </c:pt>
                <c:pt idx="6">
                  <c:v>7090</c:v>
                </c:pt>
                <c:pt idx="7">
                  <c:v>5779</c:v>
                </c:pt>
                <c:pt idx="8">
                  <c:v>4775</c:v>
                </c:pt>
                <c:pt idx="9">
                  <c:v>9013</c:v>
                </c:pt>
                <c:pt idx="10">
                  <c:v>9457</c:v>
                </c:pt>
                <c:pt idx="11">
                  <c:v>9884</c:v>
                </c:pt>
                <c:pt idx="12">
                  <c:v>8635</c:v>
                </c:pt>
                <c:pt idx="13">
                  <c:v>7645</c:v>
                </c:pt>
                <c:pt idx="14">
                  <c:v>5423</c:v>
                </c:pt>
                <c:pt idx="15">
                  <c:v>4685</c:v>
                </c:pt>
                <c:pt idx="16">
                  <c:v>8456</c:v>
                </c:pt>
                <c:pt idx="17">
                  <c:v>8445</c:v>
                </c:pt>
                <c:pt idx="18">
                  <c:v>7750</c:v>
                </c:pt>
                <c:pt idx="19">
                  <c:v>7345</c:v>
                </c:pt>
                <c:pt idx="20">
                  <c:v>6778</c:v>
                </c:pt>
                <c:pt idx="21">
                  <c:v>5222</c:v>
                </c:pt>
                <c:pt idx="22">
                  <c:v>4809</c:v>
                </c:pt>
                <c:pt idx="23">
                  <c:v>8710</c:v>
                </c:pt>
                <c:pt idx="24">
                  <c:v>9160</c:v>
                </c:pt>
                <c:pt idx="25">
                  <c:v>8934</c:v>
                </c:pt>
                <c:pt idx="26">
                  <c:v>8455</c:v>
                </c:pt>
                <c:pt idx="27">
                  <c:v>7071</c:v>
                </c:pt>
                <c:pt idx="28">
                  <c:v>5635</c:v>
                </c:pt>
                <c:pt idx="29">
                  <c:v>4662</c:v>
                </c:pt>
                <c:pt idx="30">
                  <c:v>9604</c:v>
                </c:pt>
                <c:pt idx="31">
                  <c:v>9413</c:v>
                </c:pt>
                <c:pt idx="32">
                  <c:v>9970</c:v>
                </c:pt>
                <c:pt idx="33">
                  <c:v>8739</c:v>
                </c:pt>
                <c:pt idx="34">
                  <c:v>7260</c:v>
                </c:pt>
                <c:pt idx="35">
                  <c:v>5946</c:v>
                </c:pt>
                <c:pt idx="36">
                  <c:v>4612</c:v>
                </c:pt>
                <c:pt idx="37">
                  <c:v>7783</c:v>
                </c:pt>
                <c:pt idx="38">
                  <c:v>8612</c:v>
                </c:pt>
                <c:pt idx="39">
                  <c:v>9427</c:v>
                </c:pt>
                <c:pt idx="40">
                  <c:v>8142</c:v>
                </c:pt>
                <c:pt idx="41">
                  <c:v>7082</c:v>
                </c:pt>
                <c:pt idx="42">
                  <c:v>5602</c:v>
                </c:pt>
                <c:pt idx="43">
                  <c:v>4242</c:v>
                </c:pt>
                <c:pt idx="44">
                  <c:v>6952</c:v>
                </c:pt>
                <c:pt idx="45">
                  <c:v>8419</c:v>
                </c:pt>
                <c:pt idx="46">
                  <c:v>7958</c:v>
                </c:pt>
                <c:pt idx="47">
                  <c:v>7681</c:v>
                </c:pt>
                <c:pt idx="48">
                  <c:v>6753</c:v>
                </c:pt>
                <c:pt idx="49">
                  <c:v>5231</c:v>
                </c:pt>
                <c:pt idx="50">
                  <c:v>4815</c:v>
                </c:pt>
                <c:pt idx="51">
                  <c:v>8741</c:v>
                </c:pt>
                <c:pt idx="52">
                  <c:v>8768</c:v>
                </c:pt>
                <c:pt idx="53">
                  <c:v>8249</c:v>
                </c:pt>
                <c:pt idx="54">
                  <c:v>7018</c:v>
                </c:pt>
                <c:pt idx="55">
                  <c:v>6231</c:v>
                </c:pt>
                <c:pt idx="56">
                  <c:v>5055</c:v>
                </c:pt>
                <c:pt idx="57">
                  <c:v>4014</c:v>
                </c:pt>
                <c:pt idx="58">
                  <c:v>7493</c:v>
                </c:pt>
                <c:pt idx="59">
                  <c:v>9192</c:v>
                </c:pt>
                <c:pt idx="60">
                  <c:v>8072</c:v>
                </c:pt>
                <c:pt idx="61">
                  <c:v>7852</c:v>
                </c:pt>
                <c:pt idx="62">
                  <c:v>7219</c:v>
                </c:pt>
                <c:pt idx="63">
                  <c:v>5680</c:v>
                </c:pt>
                <c:pt idx="64">
                  <c:v>4713</c:v>
                </c:pt>
                <c:pt idx="65">
                  <c:v>10495</c:v>
                </c:pt>
                <c:pt idx="66">
                  <c:v>9457</c:v>
                </c:pt>
                <c:pt idx="67">
                  <c:v>8673</c:v>
                </c:pt>
                <c:pt idx="68">
                  <c:v>7734</c:v>
                </c:pt>
                <c:pt idx="69">
                  <c:v>7070</c:v>
                </c:pt>
                <c:pt idx="70">
                  <c:v>5536</c:v>
                </c:pt>
                <c:pt idx="71">
                  <c:v>4645</c:v>
                </c:pt>
                <c:pt idx="72">
                  <c:v>8146</c:v>
                </c:pt>
                <c:pt idx="73">
                  <c:v>8891</c:v>
                </c:pt>
                <c:pt idx="74">
                  <c:v>9122</c:v>
                </c:pt>
                <c:pt idx="75">
                  <c:v>8719</c:v>
                </c:pt>
                <c:pt idx="76">
                  <c:v>7052</c:v>
                </c:pt>
                <c:pt idx="77">
                  <c:v>5708</c:v>
                </c:pt>
                <c:pt idx="78">
                  <c:v>5674</c:v>
                </c:pt>
                <c:pt idx="79">
                  <c:v>9273</c:v>
                </c:pt>
                <c:pt idx="80">
                  <c:v>9228</c:v>
                </c:pt>
                <c:pt idx="81">
                  <c:v>9056</c:v>
                </c:pt>
                <c:pt idx="82">
                  <c:v>7738</c:v>
                </c:pt>
                <c:pt idx="83">
                  <c:v>6940</c:v>
                </c:pt>
                <c:pt idx="84">
                  <c:v>6066</c:v>
                </c:pt>
                <c:pt idx="85">
                  <c:v>4625</c:v>
                </c:pt>
                <c:pt idx="86">
                  <c:v>8955</c:v>
                </c:pt>
                <c:pt idx="87">
                  <c:v>10014</c:v>
                </c:pt>
                <c:pt idx="88">
                  <c:v>9186</c:v>
                </c:pt>
                <c:pt idx="89">
                  <c:v>9222</c:v>
                </c:pt>
                <c:pt idx="90">
                  <c:v>8617</c:v>
                </c:pt>
                <c:pt idx="91">
                  <c:v>6881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D9-F248-97C8-5A9625059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3987728"/>
        <c:axId val="1413875216"/>
      </c:lineChart>
      <c:catAx>
        <c:axId val="141398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3875216"/>
        <c:crosses val="autoZero"/>
        <c:auto val="0"/>
        <c:lblAlgn val="ctr"/>
        <c:lblOffset val="100"/>
        <c:tickLblSkip val="7"/>
        <c:noMultiLvlLbl val="0"/>
      </c:catAx>
      <c:valAx>
        <c:axId val="141387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398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revenue总和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Sheet1!$A$2:$A$93</c:f>
              <c:numCache>
                <c:formatCode>General</c:formatCode>
                <c:ptCount val="9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</c:numCache>
            </c:numRef>
          </c:cat>
          <c:val>
            <c:numRef>
              <c:f>Sheet1!$B$2:$B$93</c:f>
              <c:numCache>
                <c:formatCode>General</c:formatCode>
                <c:ptCount val="92"/>
                <c:pt idx="0">
                  <c:v>90401.45</c:v>
                </c:pt>
                <c:pt idx="1">
                  <c:v>80606.91</c:v>
                </c:pt>
                <c:pt idx="2">
                  <c:v>131024.45</c:v>
                </c:pt>
                <c:pt idx="3">
                  <c:v>135906.84</c:v>
                </c:pt>
                <c:pt idx="4">
                  <c:v>132310.44</c:v>
                </c:pt>
                <c:pt idx="5">
                  <c:v>124441.78</c:v>
                </c:pt>
                <c:pt idx="6">
                  <c:v>98165.8</c:v>
                </c:pt>
                <c:pt idx="7">
                  <c:v>82649.17</c:v>
                </c:pt>
                <c:pt idx="8">
                  <c:v>68622.2</c:v>
                </c:pt>
                <c:pt idx="9">
                  <c:v>122770.93</c:v>
                </c:pt>
                <c:pt idx="10">
                  <c:v>133578.9</c:v>
                </c:pt>
                <c:pt idx="11">
                  <c:v>143970.60999999999</c:v>
                </c:pt>
                <c:pt idx="12">
                  <c:v>124171.6</c:v>
                </c:pt>
                <c:pt idx="13">
                  <c:v>110797.59</c:v>
                </c:pt>
                <c:pt idx="14">
                  <c:v>78965.69</c:v>
                </c:pt>
                <c:pt idx="15">
                  <c:v>67364.91</c:v>
                </c:pt>
                <c:pt idx="16">
                  <c:v>117981.68</c:v>
                </c:pt>
                <c:pt idx="17">
                  <c:v>121148.93</c:v>
                </c:pt>
                <c:pt idx="18">
                  <c:v>111760.51</c:v>
                </c:pt>
                <c:pt idx="19">
                  <c:v>106026.69</c:v>
                </c:pt>
                <c:pt idx="20">
                  <c:v>100141.91</c:v>
                </c:pt>
                <c:pt idx="21">
                  <c:v>77452.070000000007</c:v>
                </c:pt>
                <c:pt idx="22">
                  <c:v>70339.09</c:v>
                </c:pt>
                <c:pt idx="23">
                  <c:v>122888.04</c:v>
                </c:pt>
                <c:pt idx="24">
                  <c:v>134880.6</c:v>
                </c:pt>
                <c:pt idx="25">
                  <c:v>129039.97</c:v>
                </c:pt>
                <c:pt idx="26">
                  <c:v>121435.38</c:v>
                </c:pt>
                <c:pt idx="27">
                  <c:v>103859.5</c:v>
                </c:pt>
                <c:pt idx="28">
                  <c:v>85235.25</c:v>
                </c:pt>
                <c:pt idx="29">
                  <c:v>66046.06</c:v>
                </c:pt>
                <c:pt idx="30">
                  <c:v>134498.98000000001</c:v>
                </c:pt>
                <c:pt idx="31">
                  <c:v>140244.13</c:v>
                </c:pt>
                <c:pt idx="32">
                  <c:v>141267.96</c:v>
                </c:pt>
                <c:pt idx="33">
                  <c:v>128616.42</c:v>
                </c:pt>
                <c:pt idx="34">
                  <c:v>105620.77</c:v>
                </c:pt>
                <c:pt idx="35">
                  <c:v>85474.23</c:v>
                </c:pt>
                <c:pt idx="36">
                  <c:v>65685.84</c:v>
                </c:pt>
                <c:pt idx="37">
                  <c:v>111073.82</c:v>
                </c:pt>
                <c:pt idx="38">
                  <c:v>123004.8</c:v>
                </c:pt>
                <c:pt idx="39">
                  <c:v>136029.14000000001</c:v>
                </c:pt>
                <c:pt idx="40">
                  <c:v>117854.46</c:v>
                </c:pt>
                <c:pt idx="41">
                  <c:v>103707.63</c:v>
                </c:pt>
                <c:pt idx="42">
                  <c:v>82814.83</c:v>
                </c:pt>
                <c:pt idx="43">
                  <c:v>61128.160000000003</c:v>
                </c:pt>
                <c:pt idx="44">
                  <c:v>100869.54</c:v>
                </c:pt>
                <c:pt idx="45">
                  <c:v>119058.33</c:v>
                </c:pt>
                <c:pt idx="46">
                  <c:v>116682.08</c:v>
                </c:pt>
                <c:pt idx="47">
                  <c:v>114273.08</c:v>
                </c:pt>
                <c:pt idx="48">
                  <c:v>97622.33</c:v>
                </c:pt>
                <c:pt idx="49">
                  <c:v>79811.929999999993</c:v>
                </c:pt>
                <c:pt idx="50">
                  <c:v>69493.69</c:v>
                </c:pt>
                <c:pt idx="51">
                  <c:v>123444.16</c:v>
                </c:pt>
                <c:pt idx="52">
                  <c:v>125737.97</c:v>
                </c:pt>
                <c:pt idx="53">
                  <c:v>117099.83</c:v>
                </c:pt>
                <c:pt idx="54">
                  <c:v>101364.42</c:v>
                </c:pt>
                <c:pt idx="55">
                  <c:v>93894.97</c:v>
                </c:pt>
                <c:pt idx="56">
                  <c:v>77361.69</c:v>
                </c:pt>
                <c:pt idx="57">
                  <c:v>58757.91</c:v>
                </c:pt>
                <c:pt idx="58">
                  <c:v>111098.66</c:v>
                </c:pt>
                <c:pt idx="59">
                  <c:v>134583.18</c:v>
                </c:pt>
                <c:pt idx="60">
                  <c:v>119885.77</c:v>
                </c:pt>
                <c:pt idx="61">
                  <c:v>118606.09</c:v>
                </c:pt>
                <c:pt idx="62">
                  <c:v>109678.76</c:v>
                </c:pt>
                <c:pt idx="63">
                  <c:v>82626.31</c:v>
                </c:pt>
                <c:pt idx="64">
                  <c:v>71683.37</c:v>
                </c:pt>
                <c:pt idx="65">
                  <c:v>152770.59</c:v>
                </c:pt>
                <c:pt idx="66">
                  <c:v>136918.73000000001</c:v>
                </c:pt>
                <c:pt idx="67">
                  <c:v>128458</c:v>
                </c:pt>
                <c:pt idx="68">
                  <c:v>117352.15</c:v>
                </c:pt>
                <c:pt idx="69">
                  <c:v>106644.42</c:v>
                </c:pt>
                <c:pt idx="70">
                  <c:v>83391.3</c:v>
                </c:pt>
                <c:pt idx="71">
                  <c:v>67804.84</c:v>
                </c:pt>
                <c:pt idx="72">
                  <c:v>121724.61</c:v>
                </c:pt>
                <c:pt idx="73">
                  <c:v>135098.34</c:v>
                </c:pt>
                <c:pt idx="74">
                  <c:v>139289.34</c:v>
                </c:pt>
                <c:pt idx="75">
                  <c:v>127868.95</c:v>
                </c:pt>
                <c:pt idx="76">
                  <c:v>105436.28</c:v>
                </c:pt>
                <c:pt idx="77">
                  <c:v>89993.23</c:v>
                </c:pt>
                <c:pt idx="78">
                  <c:v>85481.35</c:v>
                </c:pt>
                <c:pt idx="79">
                  <c:v>136936.4</c:v>
                </c:pt>
                <c:pt idx="80">
                  <c:v>138445.92000000001</c:v>
                </c:pt>
                <c:pt idx="81">
                  <c:v>137855.20000000001</c:v>
                </c:pt>
                <c:pt idx="82">
                  <c:v>115350.02</c:v>
                </c:pt>
                <c:pt idx="83">
                  <c:v>104210.62</c:v>
                </c:pt>
                <c:pt idx="84">
                  <c:v>94631.55</c:v>
                </c:pt>
                <c:pt idx="85">
                  <c:v>68897.460000000006</c:v>
                </c:pt>
                <c:pt idx="86">
                  <c:v>130423.03999999999</c:v>
                </c:pt>
                <c:pt idx="87">
                  <c:v>146678.6</c:v>
                </c:pt>
                <c:pt idx="88">
                  <c:v>136230.51</c:v>
                </c:pt>
                <c:pt idx="89">
                  <c:v>137270.34</c:v>
                </c:pt>
                <c:pt idx="90">
                  <c:v>126174.24</c:v>
                </c:pt>
                <c:pt idx="91">
                  <c:v>99616.58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02-CB49-BC2C-44B6FFCCE3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3987728"/>
        <c:axId val="1413875216"/>
      </c:lineChart>
      <c:catAx>
        <c:axId val="141398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3875216"/>
        <c:crosses val="autoZero"/>
        <c:auto val="0"/>
        <c:lblAlgn val="ctr"/>
        <c:lblOffset val="100"/>
        <c:tickLblSkip val="7"/>
        <c:noMultiLvlLbl val="0"/>
      </c:catAx>
      <c:valAx>
        <c:axId val="141387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398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个数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2-7449-A139-55AB282AFA6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92-7449-A139-55AB282AFA6A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992-7449-A139-55AB282AFA6A}"/>
              </c:ext>
            </c:extLst>
          </c:dPt>
          <c:dPt>
            <c:idx val="3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992-7449-A139-55AB282AFA6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2515572</c:v>
                </c:pt>
                <c:pt idx="1">
                  <c:v>185194</c:v>
                </c:pt>
                <c:pt idx="2">
                  <c:v>44893</c:v>
                </c:pt>
                <c:pt idx="3">
                  <c:v>10344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92-7449-A139-55AB282AFA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click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0.55598448384701404</c:v>
                </c:pt>
                <c:pt idx="1">
                  <c:v>0.75049407648195898</c:v>
                </c:pt>
                <c:pt idx="2">
                  <c:v>0.77727039850310697</c:v>
                </c:pt>
                <c:pt idx="3">
                  <c:v>0.99835653518948198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73-3347-B943-569B93CD95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basket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0.176300658458593</c:v>
                </c:pt>
                <c:pt idx="1">
                  <c:v>0.103820858127153</c:v>
                </c:pt>
                <c:pt idx="2">
                  <c:v>0.119127703650903</c:v>
                </c:pt>
                <c:pt idx="3">
                  <c:v>1.35344160866203E-3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73-3347-B943-569B93CD95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order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0.26771485769439302</c:v>
                </c:pt>
                <c:pt idx="1">
                  <c:v>0.14568506539088699</c:v>
                </c:pt>
                <c:pt idx="2">
                  <c:v>0.103601897845989</c:v>
                </c:pt>
                <c:pt idx="3">
                  <c:v>2.9002320185614799E-4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73-3347-B943-569B93CD95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100"/>
        <c:axId val="1301338384"/>
        <c:axId val="958343072"/>
      </c:barChart>
      <c:catAx>
        <c:axId val="130133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8343072"/>
        <c:crosses val="autoZero"/>
        <c:auto val="1"/>
        <c:lblAlgn val="ctr"/>
        <c:lblOffset val="100"/>
        <c:noMultiLvlLbl val="0"/>
      </c:catAx>
      <c:valAx>
        <c:axId val="95834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133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click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0.63484960982376204</c:v>
                </c:pt>
                <c:pt idx="1">
                  <c:v>0.44437771386358299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75-2548-ADFD-008DE14065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basket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0.140316651207121</c:v>
                </c:pt>
                <c:pt idx="1">
                  <c:v>0.23322642485330999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75-2548-ADFD-008DE14065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order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0.22483373896911801</c:v>
                </c:pt>
                <c:pt idx="1">
                  <c:v>0.32239586128310699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75-2548-ADFD-008DE14065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100"/>
        <c:axId val="1301338384"/>
        <c:axId val="958343072"/>
      </c:barChart>
      <c:catAx>
        <c:axId val="130133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8343072"/>
        <c:crosses val="autoZero"/>
        <c:auto val="1"/>
        <c:lblAlgn val="ctr"/>
        <c:lblOffset val="100"/>
        <c:noMultiLvlLbl val="0"/>
      </c:catAx>
      <c:valAx>
        <c:axId val="95834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133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个数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D0-7943-8062-4D7DD64D900F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D0-7943-8062-4D7DD64D900F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D0-7943-8062-4D7DD64D900F}"/>
              </c:ext>
            </c:extLst>
          </c:dPt>
          <c:dPt>
            <c:idx val="3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D0-7943-8062-4D7DD64D900F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1880176</c:v>
                </c:pt>
                <c:pt idx="1">
                  <c:v>875827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1D0-7943-8062-4D7DD64D90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个数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38-874A-959D-4CE64EAF070F}"/>
              </c:ext>
            </c:extLst>
          </c:dPt>
          <c:dPt>
            <c:idx val="1"/>
            <c:bubble3D val="0"/>
            <c:spPr>
              <a:solidFill>
                <a:srgbClr val="EF930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38-874A-959D-4CE64EAF070F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38-874A-959D-4CE64EAF070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938-874A-959D-4CE64EAF070F}"/>
              </c:ext>
            </c:extLst>
          </c:dPt>
          <c:dPt>
            <c:idx val="4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938-874A-959D-4CE64EAF070F}"/>
              </c:ext>
            </c:extLst>
          </c:dPt>
          <c:cat>
            <c:strRef>
              <c:f>Sheet1!$A$2:$A$3</c:f>
              <c:strCache>
                <c:ptCount val="2"/>
                <c:pt idx="0">
                  <c:v>缺失</c:v>
                </c:pt>
                <c:pt idx="1">
                  <c:v>不缺失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20697</c:v>
                </c:pt>
                <c:pt idx="1">
                  <c:v>1338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938-874A-959D-4CE64EAF0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个数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0C-C749-BEB7-777133C80199}"/>
              </c:ext>
            </c:extLst>
          </c:dPt>
          <c:dPt>
            <c:idx val="1"/>
            <c:bubble3D val="0"/>
            <c:spPr>
              <a:solidFill>
                <a:srgbClr val="EF930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0C-C749-BEB7-777133C80199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60C-C749-BEB7-777133C80199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60C-C749-BEB7-777133C80199}"/>
              </c:ext>
            </c:extLst>
          </c:dPt>
          <c:dPt>
            <c:idx val="4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60C-C749-BEB7-777133C80199}"/>
              </c:ext>
            </c:extLst>
          </c:dPt>
          <c:cat>
            <c:strRef>
              <c:f>Sheet1!$A$2:$A$3</c:f>
              <c:strCache>
                <c:ptCount val="2"/>
                <c:pt idx="0">
                  <c:v>缺失</c:v>
                </c:pt>
                <c:pt idx="1">
                  <c:v>不缺失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4627</c:v>
                </c:pt>
                <c:pt idx="1">
                  <c:v>17408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60C-C749-BEB7-777133C80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83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group12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对数个数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Sheet1!$A$2:$A$22</c:f>
              <c:strCache>
                <c:ptCount val="21"/>
                <c:pt idx="0">
                  <c:v>15</c:v>
                </c:pt>
                <c:pt idx="1">
                  <c:v>17</c:v>
                </c:pt>
                <c:pt idx="2">
                  <c:v>1A</c:v>
                </c:pt>
                <c:pt idx="3">
                  <c:v>2G</c:v>
                </c:pt>
                <c:pt idx="4">
                  <c:v>2E</c:v>
                </c:pt>
                <c:pt idx="5">
                  <c:v>24</c:v>
                </c:pt>
                <c:pt idx="6">
                  <c:v>23</c:v>
                </c:pt>
                <c:pt idx="7">
                  <c:v>11</c:v>
                </c:pt>
                <c:pt idx="8">
                  <c:v>12</c:v>
                </c:pt>
                <c:pt idx="9">
                  <c:v>1E</c:v>
                </c:pt>
                <c:pt idx="10">
                  <c:v>14</c:v>
                </c:pt>
                <c:pt idx="11">
                  <c:v>1D</c:v>
                </c:pt>
                <c:pt idx="12">
                  <c:v>18</c:v>
                </c:pt>
                <c:pt idx="13">
                  <c:v>19</c:v>
                </c:pt>
                <c:pt idx="14">
                  <c:v>1C</c:v>
                </c:pt>
                <c:pt idx="15">
                  <c:v>13</c:v>
                </c:pt>
                <c:pt idx="16">
                  <c:v>10</c:v>
                </c:pt>
                <c:pt idx="17">
                  <c:v>20</c:v>
                </c:pt>
                <c:pt idx="18">
                  <c:v>2F</c:v>
                </c:pt>
                <c:pt idx="19">
                  <c:v>21</c:v>
                </c:pt>
                <c:pt idx="20">
                  <c:v>22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1.414973347970818</c:v>
                </c:pt>
                <c:pt idx="1">
                  <c:v>1.4471580313422192</c:v>
                </c:pt>
                <c:pt idx="2">
                  <c:v>1.5563025007672873</c:v>
                </c:pt>
                <c:pt idx="3">
                  <c:v>1.8692317197309762</c:v>
                </c:pt>
                <c:pt idx="4">
                  <c:v>1.9138138523837167</c:v>
                </c:pt>
                <c:pt idx="5">
                  <c:v>1.9912260756924949</c:v>
                </c:pt>
                <c:pt idx="6">
                  <c:v>2.2810333672477277</c:v>
                </c:pt>
                <c:pt idx="7">
                  <c:v>2.357934847000454</c:v>
                </c:pt>
                <c:pt idx="8">
                  <c:v>2.4456042032735974</c:v>
                </c:pt>
                <c:pt idx="9">
                  <c:v>2.4969296480732148</c:v>
                </c:pt>
                <c:pt idx="10">
                  <c:v>2.5132176000679389</c:v>
                </c:pt>
                <c:pt idx="11">
                  <c:v>2.5538830266438746</c:v>
                </c:pt>
                <c:pt idx="12">
                  <c:v>2.6424645202421213</c:v>
                </c:pt>
                <c:pt idx="13">
                  <c:v>2.7176705030022621</c:v>
                </c:pt>
                <c:pt idx="14">
                  <c:v>2.9329808219231981</c:v>
                </c:pt>
                <c:pt idx="15">
                  <c:v>2.9731278535996988</c:v>
                </c:pt>
                <c:pt idx="16">
                  <c:v>3.2296818423176759</c:v>
                </c:pt>
                <c:pt idx="17">
                  <c:v>3.355834495884936</c:v>
                </c:pt>
                <c:pt idx="18">
                  <c:v>3.5550944485783194</c:v>
                </c:pt>
                <c:pt idx="19">
                  <c:v>3.6222140229662951</c:v>
                </c:pt>
                <c:pt idx="20">
                  <c:v>3.7396514437093766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38-684F-9CCB-5C7726378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-27"/>
        <c:axId val="1409937392"/>
        <c:axId val="1271339056"/>
      </c:barChart>
      <c:catAx>
        <c:axId val="140993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1339056"/>
        <c:crosses val="autoZero"/>
        <c:auto val="1"/>
        <c:lblAlgn val="ctr"/>
        <c:lblOffset val="100"/>
        <c:noMultiLvlLbl val="0"/>
      </c:catAx>
      <c:valAx>
        <c:axId val="1271339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9937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group34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IK</c:v>
                </c:pt>
                <c:pt idx="1">
                  <c:v>IO</c:v>
                </c:pt>
                <c:pt idx="2">
                  <c:v>IJ</c:v>
                </c:pt>
                <c:pt idx="3">
                  <c:v>QQ</c:v>
                </c:pt>
                <c:pt idx="4">
                  <c:v>OQ</c:v>
                </c:pt>
                <c:pt idx="5">
                  <c:v>OX</c:v>
                </c:pt>
                <c:pt idx="6">
                  <c:v>II</c:v>
                </c:pt>
                <c:pt idx="7">
                  <c:v>empty</c:v>
                </c:pt>
                <c:pt idx="8">
                  <c:v>IZ</c:v>
                </c:pt>
                <c:pt idx="9">
                  <c:v>OT</c:v>
                </c:pt>
                <c:pt idx="10">
                  <c:v>OJ</c:v>
                </c:pt>
                <c:pt idx="11">
                  <c:v>OS</c:v>
                </c:pt>
                <c:pt idx="12">
                  <c:v>OH</c:v>
                </c:pt>
                <c:pt idx="13">
                  <c:v>OZ</c:v>
                </c:pt>
                <c:pt idx="14">
                  <c:v>OK</c:v>
                </c:pt>
                <c:pt idx="15">
                  <c:v>OI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1.6127838567197355</c:v>
                </c:pt>
                <c:pt idx="1">
                  <c:v>1.7160033436347992</c:v>
                </c:pt>
                <c:pt idx="2">
                  <c:v>1.7242758696007889</c:v>
                </c:pt>
                <c:pt idx="3">
                  <c:v>1.8450980400142569</c:v>
                </c:pt>
                <c:pt idx="4">
                  <c:v>2.0492180226701815</c:v>
                </c:pt>
                <c:pt idx="5">
                  <c:v>2.2764618041732443</c:v>
                </c:pt>
                <c:pt idx="6">
                  <c:v>2.4668676203541096</c:v>
                </c:pt>
                <c:pt idx="7">
                  <c:v>2.4842998393467859</c:v>
                </c:pt>
                <c:pt idx="8">
                  <c:v>2.4969296480732148</c:v>
                </c:pt>
                <c:pt idx="9">
                  <c:v>2.5352941200427703</c:v>
                </c:pt>
                <c:pt idx="10">
                  <c:v>3.0141003215196207</c:v>
                </c:pt>
                <c:pt idx="11">
                  <c:v>3.1162755875805441</c:v>
                </c:pt>
                <c:pt idx="12">
                  <c:v>3.2931414834509307</c:v>
                </c:pt>
                <c:pt idx="13">
                  <c:v>3.400365273349939</c:v>
                </c:pt>
                <c:pt idx="14">
                  <c:v>3.5200903281128424</c:v>
                </c:pt>
                <c:pt idx="15">
                  <c:v>4.0057380426514246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4E-8543-AC05-A798C0C6E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-6"/>
        <c:axId val="1220128864"/>
        <c:axId val="1414969104"/>
      </c:barChart>
      <c:catAx>
        <c:axId val="122012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4969104"/>
        <c:crosses val="autoZero"/>
        <c:auto val="1"/>
        <c:lblAlgn val="ctr"/>
        <c:lblOffset val="100"/>
        <c:noMultiLvlLbl val="0"/>
      </c:catAx>
      <c:valAx>
        <c:axId val="1414969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2012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个数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70D-2945-A728-33ABEF71C96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70D-2945-A728-33ABEF71C968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70D-2945-A728-33ABEF71C968}"/>
              </c:ext>
            </c:extLst>
          </c:dPt>
          <c:dPt>
            <c:idx val="3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0D-2945-A728-33ABEF71C968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44</c:v>
                </c:pt>
                <c:pt idx="1">
                  <c:v>52</c:v>
                </c:pt>
                <c:pt idx="2">
                  <c:v>40</c:v>
                </c:pt>
                <c:pt idx="3">
                  <c:v>53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</c:v>
                </c:pt>
                <c:pt idx="1">
                  <c:v>983</c:v>
                </c:pt>
                <c:pt idx="2">
                  <c:v>7690</c:v>
                </c:pt>
                <c:pt idx="3">
                  <c:v>13237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0D-2945-A728-33ABEF71C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个数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11-664E-AB16-3C550A2EE020}"/>
              </c:ext>
            </c:extLst>
          </c:dPt>
          <c:dPt>
            <c:idx val="1"/>
            <c:bubble3D val="0"/>
            <c:spPr>
              <a:solidFill>
                <a:srgbClr val="EF930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11-664E-AB16-3C550A2EE020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611-664E-AB16-3C550A2EE020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611-664E-AB16-3C550A2EE020}"/>
              </c:ext>
            </c:extLst>
          </c:dPt>
          <c:dPt>
            <c:idx val="4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611-664E-AB16-3C550A2EE020}"/>
              </c:ext>
            </c:extLst>
          </c:dPt>
          <c:cat>
            <c:strRef>
              <c:f>Sheet1!$A$2:$A$6</c:f>
              <c:strCache>
                <c:ptCount val="5"/>
                <c:pt idx="0">
                  <c:v>CM</c:v>
                </c:pt>
                <c:pt idx="1">
                  <c:v>P</c:v>
                </c:pt>
                <c:pt idx="2">
                  <c:v>G</c:v>
                </c:pt>
                <c:pt idx="3">
                  <c:v>ML</c:v>
                </c:pt>
                <c:pt idx="4">
                  <c:v>ST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</c:v>
                </c:pt>
                <c:pt idx="1">
                  <c:v>134</c:v>
                </c:pt>
                <c:pt idx="2">
                  <c:v>3884</c:v>
                </c:pt>
                <c:pt idx="3">
                  <c:v>7942</c:v>
                </c:pt>
                <c:pt idx="4">
                  <c:v>10061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611-664E-AB16-3C550A2EE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个数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DE-9340-9FFB-42A8481EE4A2}"/>
              </c:ext>
            </c:extLst>
          </c:dPt>
          <c:dPt>
            <c:idx val="1"/>
            <c:bubble3D val="0"/>
            <c:spPr>
              <a:solidFill>
                <a:srgbClr val="EF930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DE-9340-9FFB-42A8481EE4A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CDE-9340-9FFB-42A8481EE4A2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CDE-9340-9FFB-42A8481EE4A2}"/>
              </c:ext>
            </c:extLst>
          </c:dPt>
          <c:dPt>
            <c:idx val="4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CDE-9340-9FFB-42A8481EE4A2}"/>
              </c:ext>
            </c:extLst>
          </c:dPt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空白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350</c:v>
                </c:pt>
                <c:pt idx="1">
                  <c:v>738</c:v>
                </c:pt>
                <c:pt idx="2">
                  <c:v>250</c:v>
                </c:pt>
                <c:pt idx="3">
                  <c:v>20697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CDE-9340-9FFB-42A8481EE4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个数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57-CB46-A945-1A127513694B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57-CB46-A945-1A127513694B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57-CB46-A945-1A127513694B}"/>
              </c:ext>
            </c:extLst>
          </c:dPt>
          <c:dPt>
            <c:idx val="3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57-CB46-A945-1A127513694B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0.97</c:v>
                </c:pt>
                <c:pt idx="1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57-CB46-A945-1A12751369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Sheet1!$A$2:$A$77</cx:f>
        <cx:lvl ptCount="76" formatCode="G/通用格式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3</cx:pt>
          <cx:pt idx="11">2</cx:pt>
          <cx:pt idx="12">1</cx:pt>
          <cx:pt idx="13">1</cx:pt>
          <cx:pt idx="14">1</cx:pt>
          <cx:pt idx="15">1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1</cx:pt>
          <cx:pt idx="25">1</cx:pt>
          <cx:pt idx="26">1</cx:pt>
          <cx:pt idx="27">1</cx:pt>
          <cx:pt idx="28">1</cx:pt>
          <cx:pt idx="29">1</cx:pt>
          <cx:pt idx="30">1</cx:pt>
          <cx:pt idx="31">1</cx:pt>
          <cx:pt idx="32">1</cx:pt>
          <cx:pt idx="33">1</cx:pt>
          <cx:pt idx="34">2</cx:pt>
          <cx:pt idx="35">1</cx:pt>
          <cx:pt idx="36">1</cx:pt>
          <cx:pt idx="37">1</cx:pt>
          <cx:pt idx="38">1</cx:pt>
          <cx:pt idx="39">2</cx:pt>
          <cx:pt idx="40">1</cx:pt>
          <cx:pt idx="41">1</cx:pt>
          <cx:pt idx="42">1</cx:pt>
          <cx:pt idx="43">1</cx:pt>
          <cx:pt idx="44">1</cx:pt>
          <cx:pt idx="45">1</cx:pt>
          <cx:pt idx="46">3</cx:pt>
          <cx:pt idx="47">1</cx:pt>
          <cx:pt idx="48">1</cx:pt>
          <cx:pt idx="49">6</cx:pt>
          <cx:pt idx="50">1</cx:pt>
          <cx:pt idx="51">1</cx:pt>
          <cx:pt idx="52">1</cx:pt>
          <cx:pt idx="53">1</cx:pt>
          <cx:pt idx="54">4</cx:pt>
          <cx:pt idx="55">2</cx:pt>
          <cx:pt idx="56">2</cx:pt>
          <cx:pt idx="57">1</cx:pt>
          <cx:pt idx="58">1</cx:pt>
          <cx:pt idx="59">1</cx:pt>
          <cx:pt idx="60">1</cx:pt>
          <cx:pt idx="61">1</cx:pt>
          <cx:pt idx="62">1</cx:pt>
          <cx:pt idx="63">1</cx:pt>
          <cx:pt idx="64">1</cx:pt>
          <cx:pt idx="65">2</cx:pt>
          <cx:pt idx="66">2</cx:pt>
          <cx:pt idx="67">1</cx:pt>
          <cx:pt idx="68">1</cx:pt>
          <cx:pt idx="69">1</cx:pt>
          <cx:pt idx="70">1</cx:pt>
          <cx:pt idx="71">1</cx:pt>
          <cx:pt idx="72">1</cx:pt>
          <cx:pt idx="73">2</cx:pt>
          <cx:pt idx="74">1</cx:pt>
          <cx:pt idx="75">1</cx:pt>
        </cx:lvl>
      </cx:numDim>
    </cx:data>
  </cx:chartData>
  <cx:chart>
    <cx:plotArea>
      <cx:plotAreaRegion>
        <cx:series layoutId="clusteredColumn" uniqueId="{30873054-C3BB-744A-81D2-8E91B4E3EE99}">
          <cx:tx>
            <cx:txData>
              <cx:f>Sheet1!$A$1</cx:f>
              <cx:v>orig_train.quantity.orig_train.quantity....0.</cx:v>
            </cx:txData>
          </cx:tx>
          <cx:dataId val="0"/>
          <cx:layoutPr>
            <cx:binning intervalClosed="r">
              <cx:binCount val="50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/>
    </cs:fontRef>
    <cs:defRPr sz="1197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/>
    </cs:fontRef>
    <cs:defRPr sz="1197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/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064" y="406697"/>
            <a:ext cx="4752749" cy="602395"/>
          </a:xfrm>
        </p:spPr>
        <p:txBody>
          <a:bodyPr>
            <a:normAutofit/>
          </a:bodyPr>
          <a:lstStyle>
            <a:lvl1pPr>
              <a:defRPr sz="2953" b="1"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1948" y="1280262"/>
            <a:ext cx="10308191" cy="5234146"/>
          </a:xfrm>
        </p:spPr>
        <p:txBody>
          <a:bodyPr/>
          <a:lstStyle>
            <a:lvl1pPr>
              <a:lnSpc>
                <a:spcPct val="150000"/>
              </a:lnSpc>
              <a:defRPr sz="2109">
                <a:latin typeface="Heiti SC Medium" pitchFamily="2" charset="-128"/>
                <a:ea typeface="Heiti SC Medium" pitchFamily="2" charset="-128"/>
              </a:defRPr>
            </a:lvl1pPr>
            <a:lvl2pPr>
              <a:lnSpc>
                <a:spcPct val="150000"/>
              </a:lnSpc>
              <a:defRPr sz="2109">
                <a:latin typeface="Heiti SC Medium" pitchFamily="2" charset="-128"/>
                <a:ea typeface="Heiti SC Medium" pitchFamily="2" charset="-128"/>
              </a:defRPr>
            </a:lvl2pPr>
            <a:lvl3pPr>
              <a:lnSpc>
                <a:spcPct val="150000"/>
              </a:lnSpc>
              <a:defRPr sz="2109">
                <a:latin typeface="Heiti SC Medium" pitchFamily="2" charset="-128"/>
                <a:ea typeface="Heiti SC Medium" pitchFamily="2" charset="-128"/>
              </a:defRPr>
            </a:lvl3pPr>
            <a:lvl4pPr>
              <a:lnSpc>
                <a:spcPct val="150000"/>
              </a:lnSpc>
              <a:defRPr sz="2109">
                <a:latin typeface="Heiti SC Medium" pitchFamily="2" charset="-128"/>
                <a:ea typeface="Heiti SC Medium" pitchFamily="2" charset="-128"/>
              </a:defRPr>
            </a:lvl4pPr>
            <a:lvl5pPr>
              <a:lnSpc>
                <a:spcPct val="150000"/>
              </a:lnSpc>
              <a:defRPr sz="2109">
                <a:latin typeface="Heiti SC Medium" pitchFamily="2" charset="-128"/>
                <a:ea typeface="Heiti SC Medium" pitchFamily="2" charset="-128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E072209-5A09-6044-882C-C81E84209253}"/>
              </a:ext>
            </a:extLst>
          </p:cNvPr>
          <p:cNvGrpSpPr/>
          <p:nvPr userDrawn="1"/>
        </p:nvGrpSpPr>
        <p:grpSpPr>
          <a:xfrm>
            <a:off x="601640" y="908789"/>
            <a:ext cx="233565" cy="233552"/>
            <a:chOff x="10796588" y="516850"/>
            <a:chExt cx="326231" cy="326231"/>
          </a:xfrm>
        </p:grpSpPr>
        <p:cxnSp>
          <p:nvCxnSpPr>
            <p:cNvPr id="9" name="直接连接符 16">
              <a:extLst>
                <a:ext uri="{FF2B5EF4-FFF2-40B4-BE49-F238E27FC236}">
                  <a16:creationId xmlns:a16="http://schemas.microsoft.com/office/drawing/2014/main" id="{552A348D-2C1B-1945-AB21-F04118BFA2E1}"/>
                </a:ext>
              </a:extLst>
            </p:cNvPr>
            <p:cNvCxnSpPr/>
            <p:nvPr/>
          </p:nvCxnSpPr>
          <p:spPr>
            <a:xfrm>
              <a:off x="10796588" y="679966"/>
              <a:ext cx="326231" cy="0"/>
            </a:xfrm>
            <a:prstGeom prst="line">
              <a:avLst/>
            </a:prstGeom>
            <a:ln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9">
              <a:extLst>
                <a:ext uri="{FF2B5EF4-FFF2-40B4-BE49-F238E27FC236}">
                  <a16:creationId xmlns:a16="http://schemas.microsoft.com/office/drawing/2014/main" id="{FCD05BA8-71B6-4345-9C73-D7B4D378EA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96588" y="679966"/>
              <a:ext cx="326231" cy="0"/>
            </a:xfrm>
            <a:prstGeom prst="line">
              <a:avLst/>
            </a:prstGeom>
            <a:ln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909507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858397" cy="72326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6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10067720" y="1240373"/>
            <a:ext cx="648463" cy="648462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/>
          <p:cNvCxnSpPr>
            <a:cxnSpLocks/>
            <a:stCxn id="14" idx="4"/>
            <a:endCxn id="21" idx="0"/>
          </p:cNvCxnSpPr>
          <p:nvPr/>
        </p:nvCxnSpPr>
        <p:spPr>
          <a:xfrm flipH="1">
            <a:off x="9544338" y="1888836"/>
            <a:ext cx="847614" cy="954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弧形 20"/>
          <p:cNvSpPr/>
          <p:nvPr/>
        </p:nvSpPr>
        <p:spPr>
          <a:xfrm flipH="1">
            <a:off x="9236757" y="1889791"/>
            <a:ext cx="615161" cy="615161"/>
          </a:xfrm>
          <a:prstGeom prst="arc">
            <a:avLst>
              <a:gd name="adj1" fmla="val 16200000"/>
              <a:gd name="adj2" fmla="val 5330834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3" name="直接连接符 22"/>
          <p:cNvCxnSpPr>
            <a:cxnSpLocks/>
            <a:stCxn id="21" idx="2"/>
            <a:endCxn id="25" idx="0"/>
          </p:cNvCxnSpPr>
          <p:nvPr/>
        </p:nvCxnSpPr>
        <p:spPr>
          <a:xfrm>
            <a:off x="9538149" y="2504890"/>
            <a:ext cx="851130" cy="12488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弧形 24"/>
          <p:cNvSpPr/>
          <p:nvPr/>
        </p:nvSpPr>
        <p:spPr>
          <a:xfrm>
            <a:off x="9779765" y="2517377"/>
            <a:ext cx="1219028" cy="1231479"/>
          </a:xfrm>
          <a:prstGeom prst="arc">
            <a:avLst>
              <a:gd name="adj1" fmla="val 16200000"/>
              <a:gd name="adj2" fmla="val 5086750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0" name="弧形 29"/>
          <p:cNvSpPr/>
          <p:nvPr/>
        </p:nvSpPr>
        <p:spPr>
          <a:xfrm rot="10800000">
            <a:off x="8849553" y="3744743"/>
            <a:ext cx="1465357" cy="1465357"/>
          </a:xfrm>
          <a:prstGeom prst="arc">
            <a:avLst>
              <a:gd name="adj1" fmla="val 16200000"/>
              <a:gd name="adj2" fmla="val 5416933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32" name="直接连接符 31"/>
          <p:cNvCxnSpPr>
            <a:cxnSpLocks/>
            <a:stCxn id="30" idx="2"/>
            <a:endCxn id="25" idx="2"/>
          </p:cNvCxnSpPr>
          <p:nvPr/>
        </p:nvCxnSpPr>
        <p:spPr>
          <a:xfrm>
            <a:off x="9585841" y="3744753"/>
            <a:ext cx="859463" cy="1499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弧形 33"/>
          <p:cNvSpPr/>
          <p:nvPr/>
        </p:nvSpPr>
        <p:spPr>
          <a:xfrm>
            <a:off x="10240391" y="5203842"/>
            <a:ext cx="303122" cy="303122"/>
          </a:xfrm>
          <a:prstGeom prst="arc">
            <a:avLst>
              <a:gd name="adj1" fmla="val 16200000"/>
              <a:gd name="adj2" fmla="val 5400541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36" name="直接连接符 35"/>
          <p:cNvCxnSpPr>
            <a:cxnSpLocks/>
            <a:stCxn id="30" idx="0"/>
            <a:endCxn id="34" idx="0"/>
          </p:cNvCxnSpPr>
          <p:nvPr/>
        </p:nvCxnSpPr>
        <p:spPr>
          <a:xfrm flipV="1">
            <a:off x="9582232" y="5203842"/>
            <a:ext cx="809719" cy="6258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弧形 38"/>
          <p:cNvSpPr/>
          <p:nvPr/>
        </p:nvSpPr>
        <p:spPr>
          <a:xfrm rot="16200000">
            <a:off x="9966629" y="5506964"/>
            <a:ext cx="86710" cy="86710"/>
          </a:xfrm>
          <a:prstGeom prst="arc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41" name="直接连接符 40"/>
          <p:cNvCxnSpPr>
            <a:stCxn id="39" idx="2"/>
            <a:endCxn id="34" idx="2"/>
          </p:cNvCxnSpPr>
          <p:nvPr/>
        </p:nvCxnSpPr>
        <p:spPr>
          <a:xfrm>
            <a:off x="10009984" y="5506964"/>
            <a:ext cx="381944" cy="0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弧形 45"/>
          <p:cNvSpPr/>
          <p:nvPr/>
        </p:nvSpPr>
        <p:spPr>
          <a:xfrm rot="5400000">
            <a:off x="9893988" y="5793030"/>
            <a:ext cx="86710" cy="86710"/>
          </a:xfrm>
          <a:prstGeom prst="arc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48" name="直接连接符 47"/>
          <p:cNvCxnSpPr>
            <a:stCxn id="39" idx="0"/>
            <a:endCxn id="46" idx="0"/>
          </p:cNvCxnSpPr>
          <p:nvPr/>
        </p:nvCxnSpPr>
        <p:spPr>
          <a:xfrm>
            <a:off x="9966629" y="5550319"/>
            <a:ext cx="14069" cy="286066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弧形 49"/>
          <p:cNvSpPr/>
          <p:nvPr/>
        </p:nvSpPr>
        <p:spPr>
          <a:xfrm rot="16200000">
            <a:off x="9384699" y="5879739"/>
            <a:ext cx="395067" cy="395067"/>
          </a:xfrm>
          <a:prstGeom prst="arc">
            <a:avLst>
              <a:gd name="adj1" fmla="val 10880612"/>
              <a:gd name="adj2" fmla="val 0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52" name="直接连接符 51"/>
          <p:cNvCxnSpPr>
            <a:endCxn id="46" idx="2"/>
          </p:cNvCxnSpPr>
          <p:nvPr/>
        </p:nvCxnSpPr>
        <p:spPr>
          <a:xfrm>
            <a:off x="9582232" y="5879737"/>
            <a:ext cx="355112" cy="3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/>
          <p:cNvCxnSpPr>
            <a:cxnSpLocks/>
            <a:stCxn id="50" idx="0"/>
          </p:cNvCxnSpPr>
          <p:nvPr/>
        </p:nvCxnSpPr>
        <p:spPr>
          <a:xfrm>
            <a:off x="9577601" y="6274751"/>
            <a:ext cx="557276" cy="55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椭圆 55"/>
          <p:cNvSpPr/>
          <p:nvPr/>
        </p:nvSpPr>
        <p:spPr>
          <a:xfrm>
            <a:off x="9960506" y="6274806"/>
            <a:ext cx="322124" cy="322124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9747700" y="1956323"/>
            <a:ext cx="463188" cy="463188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9458710" y="2624624"/>
            <a:ext cx="1041169" cy="1041169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9356289" y="3855057"/>
            <a:ext cx="1246009" cy="1246009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9918430" y="5301599"/>
            <a:ext cx="121727" cy="121727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889441" y="5614645"/>
            <a:ext cx="179705" cy="1797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9889441" y="5977953"/>
            <a:ext cx="179705" cy="179705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910503" y="6393767"/>
            <a:ext cx="112253" cy="112253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747700" y="1341432"/>
            <a:ext cx="463188" cy="463188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12501789" y="6827009"/>
            <a:ext cx="303871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1771586" y="6475137"/>
            <a:ext cx="1058817" cy="385072"/>
          </a:xfrm>
        </p:spPr>
        <p:txBody>
          <a:bodyPr/>
          <a:lstStyle/>
          <a:p>
            <a:r>
              <a:rPr lang="en-GB" altLang="zh-CN" sz="1107" spc="316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Page</a:t>
            </a:r>
            <a:r>
              <a:rPr lang="zh-CN" altLang="en-US" sz="1107" spc="316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 </a:t>
            </a:r>
            <a:fld id="{2C876148-9C27-4B1D-AF05-A3522A5FE3E3}" type="slidenum">
              <a:rPr lang="zh-CN" altLang="en-US" sz="1107" spc="316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1</a:t>
            </a:fld>
            <a:endParaRPr lang="zh-CN" altLang="en-US" sz="1107" spc="316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502812" y="1464693"/>
            <a:ext cx="6968737" cy="4806603"/>
          </a:xfrm>
          <a:prstGeom prst="roundRect">
            <a:avLst>
              <a:gd name="adj" fmla="val 8695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 useBgFill="1">
        <p:nvSpPr>
          <p:cNvPr id="53" name="任意多边形: 形状 52"/>
          <p:cNvSpPr/>
          <p:nvPr/>
        </p:nvSpPr>
        <p:spPr>
          <a:xfrm flipH="1">
            <a:off x="1820758" y="1406964"/>
            <a:ext cx="5927042" cy="5129209"/>
          </a:xfrm>
          <a:custGeom>
            <a:avLst/>
            <a:gdLst>
              <a:gd name="connsiteX0" fmla="*/ 4788576 w 5338352"/>
              <a:gd name="connsiteY0" fmla="*/ 0 h 4838730"/>
              <a:gd name="connsiteX1" fmla="*/ 0 w 5338352"/>
              <a:gd name="connsiteY1" fmla="*/ 0 h 4838730"/>
              <a:gd name="connsiteX2" fmla="*/ 0 w 5338352"/>
              <a:gd name="connsiteY2" fmla="*/ 4838730 h 4838730"/>
              <a:gd name="connsiteX3" fmla="*/ 4788576 w 5338352"/>
              <a:gd name="connsiteY3" fmla="*/ 4838730 h 4838730"/>
              <a:gd name="connsiteX4" fmla="*/ 4788576 w 5338352"/>
              <a:gd name="connsiteY4" fmla="*/ 4838729 h 4838730"/>
              <a:gd name="connsiteX5" fmla="*/ 5338352 w 5338352"/>
              <a:gd name="connsiteY5" fmla="*/ 4838729 h 483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38352" h="4838730">
                <a:moveTo>
                  <a:pt x="4788576" y="0"/>
                </a:moveTo>
                <a:lnTo>
                  <a:pt x="0" y="0"/>
                </a:lnTo>
                <a:lnTo>
                  <a:pt x="0" y="4838730"/>
                </a:lnTo>
                <a:lnTo>
                  <a:pt x="4788576" y="4838730"/>
                </a:lnTo>
                <a:lnTo>
                  <a:pt x="4788576" y="4838729"/>
                </a:lnTo>
                <a:lnTo>
                  <a:pt x="5338352" y="483872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322415" y="1622626"/>
            <a:ext cx="3482387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109" b="1" spc="316" dirty="0">
                <a:latin typeface="Arial"/>
                <a:ea typeface="微软雅黑"/>
                <a:sym typeface="Arial"/>
              </a:rPr>
              <a:t>Items</a:t>
            </a:r>
            <a:r>
              <a:rPr lang="en-US" altLang="zh-CN" sz="2109" b="1" spc="316" dirty="0">
                <a:latin typeface="Arial"/>
                <a:ea typeface="微软雅黑"/>
                <a:sym typeface="Arial"/>
              </a:rPr>
              <a:t>.csv</a:t>
            </a:r>
            <a:r>
              <a:rPr lang="zh-CN" altLang="en-US" sz="2109" b="1" spc="316" dirty="0">
                <a:latin typeface="Arial"/>
                <a:ea typeface="微软雅黑"/>
                <a:sym typeface="Arial"/>
              </a:rPr>
              <a:t> 药品种类</a:t>
            </a:r>
            <a:endParaRPr lang="en-GB" altLang="zh-CN" sz="2109" b="1" spc="316" dirty="0">
              <a:latin typeface="Arial"/>
              <a:ea typeface="微软雅黑"/>
              <a:sym typeface="Arial"/>
            </a:endParaRPr>
          </a:p>
        </p:txBody>
      </p:sp>
      <p:cxnSp>
        <p:nvCxnSpPr>
          <p:cNvPr id="45" name="直接连接符 44"/>
          <p:cNvCxnSpPr>
            <a:cxnSpLocks/>
          </p:cNvCxnSpPr>
          <p:nvPr/>
        </p:nvCxnSpPr>
        <p:spPr>
          <a:xfrm>
            <a:off x="2402196" y="2166582"/>
            <a:ext cx="780189" cy="0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1932851" y="2221624"/>
            <a:ext cx="5858303" cy="38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109" dirty="0" err="1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pid</a:t>
            </a:r>
            <a:r>
              <a:rPr lang="zh-CN" altLang="en-US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：药品唯一标识号</a:t>
            </a:r>
            <a:endParaRPr lang="en-US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manufacturer</a:t>
            </a:r>
            <a:r>
              <a:rPr lang="zh-CN" altLang="en-US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：药品制造商编号</a:t>
            </a:r>
            <a:endParaRPr lang="en-US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group</a:t>
            </a:r>
            <a:r>
              <a:rPr lang="zh-CN" altLang="en-US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： 药品分组</a:t>
            </a:r>
            <a:endParaRPr lang="en-US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category,</a:t>
            </a:r>
            <a:r>
              <a:rPr lang="zh-CN" altLang="en-US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2109" dirty="0" err="1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pharmForm</a:t>
            </a:r>
            <a:r>
              <a:rPr lang="zh-CN" altLang="en-US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：药品剂型信息</a:t>
            </a:r>
            <a:endParaRPr lang="en-US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content,</a:t>
            </a:r>
            <a:r>
              <a:rPr lang="zh-CN" altLang="en-US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unit</a:t>
            </a:r>
            <a:r>
              <a:rPr lang="zh-CN" altLang="en-US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：药品剂量信息</a:t>
            </a:r>
            <a:endParaRPr lang="en-US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109" dirty="0" err="1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genericProduct</a:t>
            </a:r>
            <a:r>
              <a:rPr lang="zh-CN" altLang="en-US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：是否为基因药物</a:t>
            </a:r>
            <a:endParaRPr lang="en-US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109" dirty="0" err="1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salesIndex</a:t>
            </a:r>
            <a:r>
              <a:rPr lang="zh-CN" altLang="en-US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：配药规范代码</a:t>
            </a:r>
            <a:endParaRPr lang="en-US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109" dirty="0" err="1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campaignIndex</a:t>
            </a:r>
            <a:r>
              <a:rPr lang="zh-CN" altLang="en-US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：行为标签</a:t>
            </a:r>
            <a:endParaRPr lang="en-US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109" dirty="0" err="1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rrp</a:t>
            </a:r>
            <a:r>
              <a:rPr lang="zh-CN" altLang="en-US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：建议售价</a:t>
            </a:r>
            <a:endParaRPr lang="en-GB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sp useBgFill="1">
        <p:nvSpPr>
          <p:cNvPr id="26" name="椭圆 25"/>
          <p:cNvSpPr/>
          <p:nvPr/>
        </p:nvSpPr>
        <p:spPr>
          <a:xfrm>
            <a:off x="1319126" y="1989231"/>
            <a:ext cx="367372" cy="367372"/>
          </a:xfrm>
          <a:prstGeom prst="ellipse">
            <a:avLst/>
          </a:prstGeom>
          <a:ln>
            <a:solidFill>
              <a:srgbClr val="F36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426479" y="2505889"/>
            <a:ext cx="152666" cy="152666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7" name="六边形 26"/>
          <p:cNvSpPr/>
          <p:nvPr/>
        </p:nvSpPr>
        <p:spPr>
          <a:xfrm>
            <a:off x="2407013" y="1406964"/>
            <a:ext cx="133930" cy="115457"/>
          </a:xfrm>
          <a:prstGeom prst="hexagon">
            <a:avLst>
              <a:gd name="adj" fmla="val 31960"/>
              <a:gd name="vf" fmla="val 115470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CFBE25-9BCA-8442-A3A9-2A78E011D8C0}"/>
              </a:ext>
            </a:extLst>
          </p:cNvPr>
          <p:cNvSpPr txBox="1"/>
          <p:nvPr/>
        </p:nvSpPr>
        <p:spPr>
          <a:xfrm>
            <a:off x="853370" y="439665"/>
            <a:ext cx="3482387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953" b="1" spc="316" dirty="0">
                <a:latin typeface="Arial"/>
                <a:ea typeface="微软雅黑"/>
                <a:sym typeface="Arial"/>
              </a:rPr>
              <a:t>原始</a:t>
            </a:r>
            <a:r>
              <a:rPr lang="zh-CN" altLang="en-GB" sz="2953" b="1" spc="316" dirty="0">
                <a:latin typeface="Arial"/>
                <a:ea typeface="微软雅黑"/>
                <a:sym typeface="Arial"/>
              </a:rPr>
              <a:t>数据</a:t>
            </a:r>
            <a:endParaRPr lang="zh-CN" altLang="en-US" sz="2953" b="1" spc="316" dirty="0">
              <a:latin typeface="Arial"/>
              <a:ea typeface="微软雅黑"/>
              <a:sym typeface="Arial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3C64E82-4571-464D-86F7-D3C140CD59D2}"/>
              </a:ext>
            </a:extLst>
          </p:cNvPr>
          <p:cNvGrpSpPr/>
          <p:nvPr/>
        </p:nvGrpSpPr>
        <p:grpSpPr>
          <a:xfrm>
            <a:off x="601960" y="908789"/>
            <a:ext cx="233552" cy="233552"/>
            <a:chOff x="10796588" y="516850"/>
            <a:chExt cx="326231" cy="326231"/>
          </a:xfrm>
        </p:grpSpPr>
        <p:cxnSp>
          <p:nvCxnSpPr>
            <p:cNvPr id="70" name="直接连接符 16">
              <a:extLst>
                <a:ext uri="{FF2B5EF4-FFF2-40B4-BE49-F238E27FC236}">
                  <a16:creationId xmlns:a16="http://schemas.microsoft.com/office/drawing/2014/main" id="{5A81338C-A83C-1645-847F-B40DA0AAF722}"/>
                </a:ext>
              </a:extLst>
            </p:cNvPr>
            <p:cNvCxnSpPr/>
            <p:nvPr/>
          </p:nvCxnSpPr>
          <p:spPr>
            <a:xfrm>
              <a:off x="10796588" y="679966"/>
              <a:ext cx="326231" cy="0"/>
            </a:xfrm>
            <a:prstGeom prst="line">
              <a:avLst/>
            </a:prstGeom>
            <a:ln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19">
              <a:extLst>
                <a:ext uri="{FF2B5EF4-FFF2-40B4-BE49-F238E27FC236}">
                  <a16:creationId xmlns:a16="http://schemas.microsoft.com/office/drawing/2014/main" id="{1E9AB85C-5965-2E41-A3EA-4C255E3E6F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96588" y="679966"/>
              <a:ext cx="326231" cy="0"/>
            </a:xfrm>
            <a:prstGeom prst="line">
              <a:avLst/>
            </a:prstGeom>
            <a:ln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178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A8EE1-3FF5-FA4B-A468-98D91848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Availability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1E7AAB-B5A7-1440-A35D-4415D9AB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Availability</a:t>
            </a:r>
            <a:r>
              <a:rPr kumimoji="1" lang="zh-CN" altLang="en-US" dirty="0"/>
              <a:t>四种类型的个数占比</a:t>
            </a:r>
            <a:endParaRPr kumimoji="1" lang="en-US" altLang="zh-CN" dirty="0"/>
          </a:p>
          <a:p>
            <a:r>
              <a:rPr kumimoji="1" lang="zh-CN" altLang="en-US" dirty="0"/>
              <a:t>针对不同的</a:t>
            </a:r>
            <a:r>
              <a:rPr kumimoji="1" lang="en-US" altLang="zh-CN" dirty="0"/>
              <a:t>availability</a:t>
            </a:r>
            <a:r>
              <a:rPr kumimoji="1" lang="zh-CN" altLang="en-US" dirty="0"/>
              <a:t>，分别计算三种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的概率</a:t>
            </a:r>
            <a:endParaRPr kumimoji="1" lang="en-US" altLang="zh-CN" dirty="0"/>
          </a:p>
          <a:p>
            <a:r>
              <a:rPr kumimoji="1" lang="zh-CN" altLang="en-US" dirty="0"/>
              <a:t>可以发现</a:t>
            </a:r>
            <a:r>
              <a:rPr kumimoji="1" lang="en-US" altLang="zh-CN" dirty="0"/>
              <a:t>1</a:t>
            </a:r>
            <a:r>
              <a:rPr kumimoji="1" lang="zh-CN" altLang="en-US" dirty="0"/>
              <a:t>类型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的概率最高，说明发现有货时更容易倾向于购买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85BF039-F90B-A044-872D-9FACCBFECF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3882985"/>
              </p:ext>
            </p:extLst>
          </p:nvPr>
        </p:nvGraphicFramePr>
        <p:xfrm>
          <a:off x="175200" y="3184277"/>
          <a:ext cx="7228443" cy="3671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28E6F87-7DD3-BF47-8A13-0452A29DC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980881"/>
              </p:ext>
            </p:extLst>
          </p:nvPr>
        </p:nvGraphicFramePr>
        <p:xfrm>
          <a:off x="6573391" y="3185988"/>
          <a:ext cx="4524201" cy="3891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490570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419BBBBC-ABF1-4D45-BC50-4248C4264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634871"/>
              </p:ext>
            </p:extLst>
          </p:nvPr>
        </p:nvGraphicFramePr>
        <p:xfrm>
          <a:off x="6645399" y="3109494"/>
          <a:ext cx="4524201" cy="3891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9805EEC4-F91C-6847-A532-3BFFDCA65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715970"/>
              </p:ext>
            </p:extLst>
          </p:nvPr>
        </p:nvGraphicFramePr>
        <p:xfrm>
          <a:off x="452711" y="3219319"/>
          <a:ext cx="7228443" cy="3671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BA8BD02B-0A94-C943-BF59-8F6C52952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64" y="406697"/>
            <a:ext cx="4752749" cy="602395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adFlag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48E8641-29C8-774D-BE44-9F41C76F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948" y="1280262"/>
            <a:ext cx="10308191" cy="5234146"/>
          </a:xfrm>
        </p:spPr>
        <p:txBody>
          <a:bodyPr/>
          <a:lstStyle/>
          <a:p>
            <a:r>
              <a:rPr kumimoji="1" lang="en-US" altLang="zh-CN" dirty="0" err="1"/>
              <a:t>adFlag</a:t>
            </a:r>
            <a:r>
              <a:rPr kumimoji="1" lang="zh-CN" altLang="en-US" dirty="0"/>
              <a:t>：是否做广告；</a:t>
            </a:r>
            <a:r>
              <a:rPr kumimoji="1" lang="en-US" altLang="zh-CN" dirty="0"/>
              <a:t>0</a:t>
            </a:r>
            <a:r>
              <a:rPr kumimoji="1" lang="zh-CN" altLang="en-US" dirty="0"/>
              <a:t>：没做；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：做了；</a:t>
            </a:r>
            <a:endParaRPr kumimoji="1" lang="en-US" altLang="zh-CN" dirty="0"/>
          </a:p>
          <a:p>
            <a:r>
              <a:rPr kumimoji="1" lang="zh-CN" altLang="en-US" dirty="0"/>
              <a:t>针对不同的</a:t>
            </a:r>
            <a:r>
              <a:rPr kumimoji="1" lang="en-US" altLang="zh-CN" dirty="0" err="1"/>
              <a:t>adFlag</a:t>
            </a:r>
            <a:r>
              <a:rPr kumimoji="1" lang="zh-CN" altLang="en-US" dirty="0"/>
              <a:t>，分别计算三种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的概率</a:t>
            </a:r>
            <a:endParaRPr kumimoji="1" lang="en-US" altLang="zh-CN" dirty="0"/>
          </a:p>
          <a:p>
            <a:r>
              <a:rPr kumimoji="1" lang="zh-CN" altLang="en-US" dirty="0"/>
              <a:t>可以发现做了广告后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的概率更大，说明做广告更容易倾向于购买</a:t>
            </a:r>
          </a:p>
        </p:txBody>
      </p:sp>
    </p:spTree>
    <p:extLst>
      <p:ext uri="{BB962C8B-B14F-4D97-AF65-F5344CB8AC3E}">
        <p14:creationId xmlns:p14="http://schemas.microsoft.com/office/powerpoint/2010/main" val="224797907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39220-9087-344B-8DAD-7248B5D3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revenue</a:t>
            </a:r>
            <a:endParaRPr kumimoji="1" lang="zh-CN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05EF84BC-6A70-7B4F-8287-C5172C409F2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56858551"/>
                  </p:ext>
                </p:extLst>
              </p:nvPr>
            </p:nvGraphicFramePr>
            <p:xfrm>
              <a:off x="1301750" y="2320181"/>
              <a:ext cx="10307638" cy="453650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内容占位符 3">
                <a:extLst>
                  <a:ext uri="{FF2B5EF4-FFF2-40B4-BE49-F238E27FC236}">
                    <a16:creationId xmlns:a16="http://schemas.microsoft.com/office/drawing/2014/main" id="{05EF84BC-6A70-7B4F-8287-C5172C409F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1750" y="2320181"/>
                <a:ext cx="10307638" cy="453650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475402B-F7BE-B646-8A04-99C123605C51}"/>
              </a:ext>
            </a:extLst>
          </p:cNvPr>
          <p:cNvSpPr txBox="1">
            <a:spLocks/>
          </p:cNvSpPr>
          <p:nvPr/>
        </p:nvSpPr>
        <p:spPr>
          <a:xfrm>
            <a:off x="1301948" y="1280262"/>
            <a:ext cx="10308191" cy="5234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kumimoji="1" lang="zh-CN" altLang="en-US" sz="2000" dirty="0">
                <a:latin typeface="Calibri" panose="020F0502020204030204" pitchFamily="34" charset="0"/>
              </a:rPr>
              <a:t>计算</a:t>
            </a:r>
            <a:r>
              <a:rPr kumimoji="1" lang="en-US" altLang="zh-CN" sz="2000" dirty="0">
                <a:latin typeface="Calibri" panose="020F0502020204030204" pitchFamily="34" charset="0"/>
              </a:rPr>
              <a:t>quantity</a:t>
            </a:r>
            <a:r>
              <a:rPr kumimoji="1" lang="zh-CN" altLang="en-US" sz="2000" dirty="0">
                <a:latin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</a:rPr>
              <a:t>=</a:t>
            </a:r>
            <a:r>
              <a:rPr kumimoji="1" lang="zh-CN" altLang="en-US" sz="2000" dirty="0">
                <a:latin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</a:rPr>
              <a:t>Revenue/price</a:t>
            </a:r>
            <a:r>
              <a:rPr kumimoji="1" lang="zh-CN" altLang="en-US" sz="2000" dirty="0">
                <a:latin typeface="Calibri" panose="020F0502020204030204" pitchFamily="34" charset="0"/>
              </a:rPr>
              <a:t>，可以发现有</a:t>
            </a:r>
            <a:r>
              <a:rPr kumimoji="1" lang="en-US" altLang="zh-CN" sz="2000" dirty="0">
                <a:latin typeface="Calibri" panose="020F0502020204030204" pitchFamily="34" charset="0"/>
              </a:rPr>
              <a:t>order</a:t>
            </a:r>
            <a:r>
              <a:rPr kumimoji="1" lang="zh-CN" altLang="en-US" sz="2000" dirty="0">
                <a:latin typeface="Calibri" panose="020F0502020204030204" pitchFamily="34" charset="0"/>
              </a:rPr>
              <a:t>的条目中，绝大多数都是</a:t>
            </a:r>
            <a:r>
              <a:rPr kumimoji="1" lang="en-US" altLang="zh-CN" sz="2000" dirty="0">
                <a:latin typeface="Calibri" panose="020F0502020204030204" pitchFamily="34" charset="0"/>
              </a:rPr>
              <a:t>1</a:t>
            </a:r>
            <a:r>
              <a:rPr kumimoji="1" lang="zh-CN" altLang="en-US" sz="2000" dirty="0">
                <a:latin typeface="Calibri" panose="020F0502020204030204" pitchFamily="34" charset="0"/>
              </a:rPr>
              <a:t>次，但是有</a:t>
            </a:r>
            <a:r>
              <a:rPr kumimoji="1" lang="en-US" altLang="zh-CN" sz="2000" dirty="0">
                <a:latin typeface="Calibri" panose="020F0502020204030204" pitchFamily="34" charset="0"/>
              </a:rPr>
              <a:t>quantity</a:t>
            </a:r>
            <a:r>
              <a:rPr kumimoji="1" lang="zh-CN" altLang="en-US" sz="2000" dirty="0">
                <a:latin typeface="Calibri" panose="020F0502020204030204" pitchFamily="34" charset="0"/>
              </a:rPr>
              <a:t>大于</a:t>
            </a:r>
            <a:r>
              <a:rPr kumimoji="1" lang="en-US" altLang="zh-CN" sz="2000" dirty="0">
                <a:latin typeface="Calibri" panose="020F0502020204030204" pitchFamily="34" charset="0"/>
              </a:rPr>
              <a:t>1</a:t>
            </a:r>
            <a:r>
              <a:rPr kumimoji="1" lang="zh-CN" altLang="en-US" sz="2000" dirty="0">
                <a:latin typeface="Calibri" panose="020F0502020204030204" pitchFamily="34" charset="0"/>
              </a:rPr>
              <a:t>的情形。</a:t>
            </a:r>
            <a:endParaRPr kumimoji="1" lang="en-US" altLang="zh-CN" sz="2000" dirty="0">
              <a:latin typeface="Calibri" panose="020F0502020204030204" pitchFamily="34" charset="0"/>
            </a:endParaRPr>
          </a:p>
          <a:p>
            <a:pPr fontAlgn="auto">
              <a:spcAft>
                <a:spcPts val="0"/>
              </a:spcAft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586872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92A44-37DE-7E41-A887-8F081645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unique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2F9AE2-30CF-6E46-BAB8-B6D5AB2E0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</a:t>
            </a:r>
            <a:r>
              <a:rPr kumimoji="1" lang="en-US" altLang="zh-CN" dirty="0"/>
              <a:t>train</a:t>
            </a:r>
            <a:r>
              <a:rPr kumimoji="1" lang="zh-CN" altLang="en-US" dirty="0"/>
              <a:t>数据集进行</a:t>
            </a:r>
            <a:r>
              <a:rPr kumimoji="1" lang="en-US" altLang="zh-CN" dirty="0"/>
              <a:t>Unique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4D12A0-2BD5-F542-835A-86209FF6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2059657"/>
            <a:ext cx="11823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1021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>
            <a:cxnSpLocks/>
          </p:cNvCxnSpPr>
          <p:nvPr/>
        </p:nvCxnSpPr>
        <p:spPr>
          <a:xfrm>
            <a:off x="12501789" y="6827009"/>
            <a:ext cx="303871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1771586" y="6475137"/>
            <a:ext cx="1058817" cy="385072"/>
          </a:xfrm>
        </p:spPr>
        <p:txBody>
          <a:bodyPr/>
          <a:lstStyle/>
          <a:p>
            <a:r>
              <a:rPr lang="en-GB" altLang="zh-CN" sz="1107" spc="316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Page</a:t>
            </a:r>
            <a:r>
              <a:rPr lang="zh-CN" altLang="en-US" sz="1107" spc="316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 </a:t>
            </a:r>
            <a:fld id="{2C876148-9C27-4B1D-AF05-A3522A5FE3E3}" type="slidenum">
              <a:rPr lang="zh-CN" altLang="en-US" sz="1107" spc="316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2</a:t>
            </a:fld>
            <a:endParaRPr lang="zh-CN" altLang="en-US" sz="1107" spc="316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CFBE25-9BCA-8442-A3A9-2A78E011D8C0}"/>
              </a:ext>
            </a:extLst>
          </p:cNvPr>
          <p:cNvSpPr txBox="1"/>
          <p:nvPr/>
        </p:nvSpPr>
        <p:spPr>
          <a:xfrm>
            <a:off x="853370" y="439665"/>
            <a:ext cx="3482387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53" b="1" spc="316" dirty="0" err="1">
                <a:latin typeface="Arial"/>
                <a:ea typeface="微软雅黑"/>
                <a:sym typeface="Arial"/>
              </a:rPr>
              <a:t>Items.csv</a:t>
            </a:r>
            <a:endParaRPr lang="zh-CN" altLang="en-US" sz="2953" b="1" spc="316" dirty="0">
              <a:latin typeface="Arial"/>
              <a:ea typeface="微软雅黑"/>
              <a:sym typeface="Arial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3C64E82-4571-464D-86F7-D3C140CD59D2}"/>
              </a:ext>
            </a:extLst>
          </p:cNvPr>
          <p:cNvGrpSpPr/>
          <p:nvPr/>
        </p:nvGrpSpPr>
        <p:grpSpPr>
          <a:xfrm>
            <a:off x="601960" y="908789"/>
            <a:ext cx="233552" cy="233552"/>
            <a:chOff x="10796588" y="516850"/>
            <a:chExt cx="326231" cy="326231"/>
          </a:xfrm>
        </p:grpSpPr>
        <p:cxnSp>
          <p:nvCxnSpPr>
            <p:cNvPr id="70" name="直接连接符 16">
              <a:extLst>
                <a:ext uri="{FF2B5EF4-FFF2-40B4-BE49-F238E27FC236}">
                  <a16:creationId xmlns:a16="http://schemas.microsoft.com/office/drawing/2014/main" id="{5A81338C-A83C-1645-847F-B40DA0AAF722}"/>
                </a:ext>
              </a:extLst>
            </p:cNvPr>
            <p:cNvCxnSpPr/>
            <p:nvPr/>
          </p:nvCxnSpPr>
          <p:spPr>
            <a:xfrm>
              <a:off x="10796588" y="679966"/>
              <a:ext cx="326231" cy="0"/>
            </a:xfrm>
            <a:prstGeom prst="line">
              <a:avLst/>
            </a:prstGeom>
            <a:ln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19">
              <a:extLst>
                <a:ext uri="{FF2B5EF4-FFF2-40B4-BE49-F238E27FC236}">
                  <a16:creationId xmlns:a16="http://schemas.microsoft.com/office/drawing/2014/main" id="{1E9AB85C-5965-2E41-A3EA-4C255E3E6F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96588" y="679966"/>
              <a:ext cx="326231" cy="0"/>
            </a:xfrm>
            <a:prstGeom prst="line">
              <a:avLst/>
            </a:prstGeom>
            <a:ln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25EDDD13-D856-A745-A3D3-D1679D09F067}"/>
              </a:ext>
            </a:extLst>
          </p:cNvPr>
          <p:cNvSpPr txBox="1">
            <a:spLocks/>
          </p:cNvSpPr>
          <p:nvPr/>
        </p:nvSpPr>
        <p:spPr>
          <a:xfrm>
            <a:off x="1301948" y="1280262"/>
            <a:ext cx="10308191" cy="52341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dirty="0"/>
              <a:t>共有</a:t>
            </a:r>
            <a:r>
              <a:rPr kumimoji="1" lang="en-US" altLang="zh-CN" dirty="0"/>
              <a:t>22035</a:t>
            </a:r>
            <a:r>
              <a:rPr kumimoji="1" lang="zh-CN" altLang="en-US" dirty="0"/>
              <a:t>条数据，其中</a:t>
            </a:r>
            <a:r>
              <a:rPr kumimoji="1" lang="en-US" altLang="zh-CN" dirty="0"/>
              <a:t>category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pharmForm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campaignIndex</a:t>
            </a:r>
            <a:r>
              <a:rPr kumimoji="1" lang="zh-CN" altLang="en-US" dirty="0"/>
              <a:t>三列有缺失值</a:t>
            </a:r>
            <a:endParaRPr kumimoji="1" lang="en-US" altLang="zh-CN" dirty="0"/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1" lang="zh-CN" altLang="en-US" dirty="0"/>
          </a:p>
        </p:txBody>
      </p:sp>
      <p:graphicFrame>
        <p:nvGraphicFramePr>
          <p:cNvPr id="43" name="内容占位符 3">
            <a:extLst>
              <a:ext uri="{FF2B5EF4-FFF2-40B4-BE49-F238E27FC236}">
                <a16:creationId xmlns:a16="http://schemas.microsoft.com/office/drawing/2014/main" id="{9074EA17-EFAF-FB4F-86C5-B4108ED396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768892"/>
              </p:ext>
            </p:extLst>
          </p:nvPr>
        </p:nvGraphicFramePr>
        <p:xfrm>
          <a:off x="3461990" y="2678708"/>
          <a:ext cx="5775697" cy="2933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" name="文本框 48">
            <a:extLst>
              <a:ext uri="{FF2B5EF4-FFF2-40B4-BE49-F238E27FC236}">
                <a16:creationId xmlns:a16="http://schemas.microsoft.com/office/drawing/2014/main" id="{05175875-0B1D-B647-BD0B-632641D73929}"/>
              </a:ext>
            </a:extLst>
          </p:cNvPr>
          <p:cNvSpPr txBox="1"/>
          <p:nvPr/>
        </p:nvSpPr>
        <p:spPr>
          <a:xfrm>
            <a:off x="5557480" y="5612366"/>
            <a:ext cx="12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pharmForm</a:t>
            </a:r>
            <a:endParaRPr kumimoji="1" lang="en-US" altLang="zh-CN" dirty="0"/>
          </a:p>
        </p:txBody>
      </p:sp>
      <p:graphicFrame>
        <p:nvGraphicFramePr>
          <p:cNvPr id="51" name="内容占位符 3">
            <a:extLst>
              <a:ext uri="{FF2B5EF4-FFF2-40B4-BE49-F238E27FC236}">
                <a16:creationId xmlns:a16="http://schemas.microsoft.com/office/drawing/2014/main" id="{21FA56EF-D79B-8148-B348-B29781495C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8340848"/>
              </p:ext>
            </p:extLst>
          </p:nvPr>
        </p:nvGraphicFramePr>
        <p:xfrm>
          <a:off x="6918374" y="2652316"/>
          <a:ext cx="5775697" cy="2933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4" name="文本框 63">
            <a:extLst>
              <a:ext uri="{FF2B5EF4-FFF2-40B4-BE49-F238E27FC236}">
                <a16:creationId xmlns:a16="http://schemas.microsoft.com/office/drawing/2014/main" id="{2F8CE8FF-75D9-A440-8643-E92C107DCCF9}"/>
              </a:ext>
            </a:extLst>
          </p:cNvPr>
          <p:cNvSpPr txBox="1"/>
          <p:nvPr/>
        </p:nvSpPr>
        <p:spPr>
          <a:xfrm>
            <a:off x="8997790" y="5638601"/>
            <a:ext cx="163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CampaignIndex</a:t>
            </a:r>
            <a:endParaRPr kumimoji="1" lang="en-US" altLang="zh-CN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1D9DC5C-2A25-1641-AAA3-A7A2798990DA}"/>
              </a:ext>
            </a:extLst>
          </p:cNvPr>
          <p:cNvSpPr txBox="1"/>
          <p:nvPr/>
        </p:nvSpPr>
        <p:spPr>
          <a:xfrm>
            <a:off x="1953806" y="5632956"/>
            <a:ext cx="185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Category</a:t>
            </a:r>
          </a:p>
        </p:txBody>
      </p:sp>
      <p:graphicFrame>
        <p:nvGraphicFramePr>
          <p:cNvPr id="67" name="内容占位符 3">
            <a:extLst>
              <a:ext uri="{FF2B5EF4-FFF2-40B4-BE49-F238E27FC236}">
                <a16:creationId xmlns:a16="http://schemas.microsoft.com/office/drawing/2014/main" id="{0A8B5D0F-602D-3141-9052-C0286D5A53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044527"/>
              </p:ext>
            </p:extLst>
          </p:nvPr>
        </p:nvGraphicFramePr>
        <p:xfrm>
          <a:off x="92671" y="2625924"/>
          <a:ext cx="5775697" cy="2933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569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3D91AB-B48C-B846-A889-6C0283C42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共有</a:t>
            </a:r>
            <a:r>
              <a:rPr kumimoji="1"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533</a:t>
            </a:r>
            <a:r>
              <a:rPr kumimoji="1"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种不同的</a:t>
            </a:r>
            <a:r>
              <a:rPr kumimoji="1"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group</a:t>
            </a:r>
            <a:r>
              <a:rPr kumimoji="1"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，我们推测</a:t>
            </a:r>
            <a:r>
              <a:rPr kumimoji="1"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group</a:t>
            </a:r>
            <a:r>
              <a:rPr kumimoji="1"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中的数字和字母的位数代表不同含义。</a:t>
            </a:r>
            <a:endParaRPr kumimoji="1" lang="en-US" altLang="zh-CN" dirty="0"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截取</a:t>
            </a:r>
            <a:r>
              <a:rPr kumimoji="1"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group</a:t>
            </a:r>
            <a:r>
              <a:rPr kumimoji="1"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的前两个变量，设为</a:t>
            </a:r>
            <a:r>
              <a:rPr kumimoji="1"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group12</a:t>
            </a:r>
            <a:r>
              <a:rPr kumimoji="1"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变量，截取</a:t>
            </a:r>
            <a:r>
              <a:rPr kumimoji="1"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group</a:t>
            </a:r>
            <a:r>
              <a:rPr kumimoji="1"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的中间两个变量，设为</a:t>
            </a:r>
            <a:r>
              <a:rPr kumimoji="1"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group34</a:t>
            </a:r>
            <a:r>
              <a:rPr kumimoji="1"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变量；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D7E5DD08-5F2E-8B43-A6E4-3744A7CC44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989467"/>
              </p:ext>
            </p:extLst>
          </p:nvPr>
        </p:nvGraphicFramePr>
        <p:xfrm>
          <a:off x="826200" y="2968254"/>
          <a:ext cx="5474382" cy="3649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6F4DA27-1A01-8A47-92C6-C639C8122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518127"/>
              </p:ext>
            </p:extLst>
          </p:nvPr>
        </p:nvGraphicFramePr>
        <p:xfrm>
          <a:off x="6456043" y="2968253"/>
          <a:ext cx="5445940" cy="388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5E31F5D-0147-3C4C-B67C-D9BD4F6D8C24}"/>
              </a:ext>
            </a:extLst>
          </p:cNvPr>
          <p:cNvSpPr txBox="1"/>
          <p:nvPr/>
        </p:nvSpPr>
        <p:spPr>
          <a:xfrm rot="16200000">
            <a:off x="151991" y="35850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对数个数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7D8F32-EA39-C54E-AA43-8302EEE931CF}"/>
              </a:ext>
            </a:extLst>
          </p:cNvPr>
          <p:cNvSpPr txBox="1"/>
          <p:nvPr/>
        </p:nvSpPr>
        <p:spPr>
          <a:xfrm>
            <a:off x="853370" y="439665"/>
            <a:ext cx="3482387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53" b="1" spc="316" dirty="0" err="1">
                <a:latin typeface="Arial"/>
                <a:ea typeface="微软雅黑"/>
                <a:sym typeface="Arial"/>
              </a:rPr>
              <a:t>Items.csv</a:t>
            </a:r>
            <a:endParaRPr lang="zh-CN" altLang="en-US" sz="2953" b="1" spc="316" dirty="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671283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574AD-730B-7D44-85BE-F84BEF9F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Item</a:t>
            </a:r>
            <a:r>
              <a:rPr kumimoji="1" lang="zh-CN" altLang="en-US" dirty="0"/>
              <a:t>数据分析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salesIndex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43EF6F5-F29A-1645-BDC8-7176C0FC6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404928"/>
              </p:ext>
            </p:extLst>
          </p:nvPr>
        </p:nvGraphicFramePr>
        <p:xfrm>
          <a:off x="-771425" y="1836536"/>
          <a:ext cx="5775697" cy="2933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02539EB-DB06-5E49-97FC-4E9F9D77247B}"/>
              </a:ext>
            </a:extLst>
          </p:cNvPr>
          <p:cNvSpPr txBox="1"/>
          <p:nvPr/>
        </p:nvSpPr>
        <p:spPr>
          <a:xfrm>
            <a:off x="1324065" y="477019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salesIndex</a:t>
            </a:r>
            <a:r>
              <a:rPr kumimoji="1" lang="en-US" altLang="zh-CN" dirty="0"/>
              <a:t>:</a:t>
            </a:r>
          </a:p>
          <a:p>
            <a:r>
              <a:rPr kumimoji="1" lang="zh-CN" altLang="en-US" dirty="0"/>
              <a:t>共有四种类型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D86174FC-D99A-B446-A39A-1B7906401A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083996"/>
              </p:ext>
            </p:extLst>
          </p:nvPr>
        </p:nvGraphicFramePr>
        <p:xfrm>
          <a:off x="2108895" y="1810144"/>
          <a:ext cx="5775697" cy="2933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794B81D-6C49-3941-9EC9-077BF3456F13}"/>
              </a:ext>
            </a:extLst>
          </p:cNvPr>
          <p:cNvSpPr txBox="1"/>
          <p:nvPr/>
        </p:nvSpPr>
        <p:spPr>
          <a:xfrm>
            <a:off x="4012338" y="4746762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Unit</a:t>
            </a:r>
            <a:r>
              <a:rPr kumimoji="1" lang="zh-CN" altLang="en-US" dirty="0"/>
              <a:t>共有五种类型</a:t>
            </a:r>
            <a:endParaRPr kumimoji="1" lang="en-US" altLang="zh-CN" dirty="0"/>
          </a:p>
        </p:txBody>
      </p: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545F2EEA-9289-6C45-B960-8486490943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250719"/>
              </p:ext>
            </p:extLst>
          </p:nvPr>
        </p:nvGraphicFramePr>
        <p:xfrm>
          <a:off x="7869535" y="1836535"/>
          <a:ext cx="5775697" cy="2933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内容占位符 3">
            <a:extLst>
              <a:ext uri="{FF2B5EF4-FFF2-40B4-BE49-F238E27FC236}">
                <a16:creationId xmlns:a16="http://schemas.microsoft.com/office/drawing/2014/main" id="{4E071DBF-C924-D247-A2FE-0A315C9498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89855"/>
              </p:ext>
            </p:extLst>
          </p:nvPr>
        </p:nvGraphicFramePr>
        <p:xfrm>
          <a:off x="4989215" y="1838049"/>
          <a:ext cx="5775697" cy="2933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C7956C9-65DF-B744-BD19-9FA1273AB4AB}"/>
              </a:ext>
            </a:extLst>
          </p:cNvPr>
          <p:cNvSpPr txBox="1"/>
          <p:nvPr/>
        </p:nvSpPr>
        <p:spPr>
          <a:xfrm>
            <a:off x="7092500" y="4770194"/>
            <a:ext cx="185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GenericProduct</a:t>
            </a:r>
            <a:r>
              <a:rPr kumimoji="1" lang="en-US" altLang="zh-CN" dirty="0"/>
              <a:t>:</a:t>
            </a:r>
            <a:r>
              <a:rPr kumimoji="1" lang="zh-CN" altLang="en-US" dirty="0"/>
              <a:t>是否仿制药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4ECA49-FC49-F84A-A2CC-CC07242D3AB8}"/>
              </a:ext>
            </a:extLst>
          </p:cNvPr>
          <p:cNvSpPr txBox="1"/>
          <p:nvPr/>
        </p:nvSpPr>
        <p:spPr>
          <a:xfrm>
            <a:off x="9833503" y="4770194"/>
            <a:ext cx="184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CampaignIndex</a:t>
            </a:r>
            <a:r>
              <a:rPr kumimoji="1" lang="en-US" altLang="zh-CN" dirty="0"/>
              <a:t>:</a:t>
            </a:r>
            <a:r>
              <a:rPr kumimoji="1" lang="zh-CN" altLang="en-US" dirty="0"/>
              <a:t>大部分都是空白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074872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10067720" y="1240373"/>
            <a:ext cx="648463" cy="648462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" name="直接连接符 15"/>
          <p:cNvCxnSpPr>
            <a:cxnSpLocks/>
            <a:stCxn id="14" idx="4"/>
            <a:endCxn id="21" idx="0"/>
          </p:cNvCxnSpPr>
          <p:nvPr/>
        </p:nvCxnSpPr>
        <p:spPr>
          <a:xfrm flipH="1">
            <a:off x="9544338" y="1888836"/>
            <a:ext cx="847614" cy="954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弧形 20"/>
          <p:cNvSpPr/>
          <p:nvPr/>
        </p:nvSpPr>
        <p:spPr>
          <a:xfrm flipH="1">
            <a:off x="9236757" y="1889791"/>
            <a:ext cx="615161" cy="615161"/>
          </a:xfrm>
          <a:prstGeom prst="arc">
            <a:avLst>
              <a:gd name="adj1" fmla="val 16200000"/>
              <a:gd name="adj2" fmla="val 5330834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3" name="直接连接符 22"/>
          <p:cNvCxnSpPr>
            <a:cxnSpLocks/>
            <a:stCxn id="21" idx="2"/>
            <a:endCxn id="25" idx="0"/>
          </p:cNvCxnSpPr>
          <p:nvPr/>
        </p:nvCxnSpPr>
        <p:spPr>
          <a:xfrm>
            <a:off x="9538149" y="2504890"/>
            <a:ext cx="851130" cy="12488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弧形 24"/>
          <p:cNvSpPr/>
          <p:nvPr/>
        </p:nvSpPr>
        <p:spPr>
          <a:xfrm>
            <a:off x="9779765" y="2517377"/>
            <a:ext cx="1219028" cy="1231479"/>
          </a:xfrm>
          <a:prstGeom prst="arc">
            <a:avLst>
              <a:gd name="adj1" fmla="val 16200000"/>
              <a:gd name="adj2" fmla="val 5086750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0" name="弧形 29"/>
          <p:cNvSpPr/>
          <p:nvPr/>
        </p:nvSpPr>
        <p:spPr>
          <a:xfrm rot="10800000">
            <a:off x="8849553" y="3744743"/>
            <a:ext cx="1465357" cy="1465357"/>
          </a:xfrm>
          <a:prstGeom prst="arc">
            <a:avLst>
              <a:gd name="adj1" fmla="val 16200000"/>
              <a:gd name="adj2" fmla="val 5416933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32" name="直接连接符 31"/>
          <p:cNvCxnSpPr>
            <a:cxnSpLocks/>
            <a:stCxn id="30" idx="2"/>
            <a:endCxn id="25" idx="2"/>
          </p:cNvCxnSpPr>
          <p:nvPr/>
        </p:nvCxnSpPr>
        <p:spPr>
          <a:xfrm>
            <a:off x="9585841" y="3744753"/>
            <a:ext cx="859463" cy="1499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弧形 33"/>
          <p:cNvSpPr/>
          <p:nvPr/>
        </p:nvSpPr>
        <p:spPr>
          <a:xfrm>
            <a:off x="10240391" y="5203842"/>
            <a:ext cx="303122" cy="303122"/>
          </a:xfrm>
          <a:prstGeom prst="arc">
            <a:avLst>
              <a:gd name="adj1" fmla="val 16200000"/>
              <a:gd name="adj2" fmla="val 5400541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36" name="直接连接符 35"/>
          <p:cNvCxnSpPr>
            <a:cxnSpLocks/>
            <a:stCxn id="30" idx="0"/>
            <a:endCxn id="34" idx="0"/>
          </p:cNvCxnSpPr>
          <p:nvPr/>
        </p:nvCxnSpPr>
        <p:spPr>
          <a:xfrm flipV="1">
            <a:off x="9582232" y="5203842"/>
            <a:ext cx="809719" cy="6258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弧形 38"/>
          <p:cNvSpPr/>
          <p:nvPr/>
        </p:nvSpPr>
        <p:spPr>
          <a:xfrm rot="16200000">
            <a:off x="9966629" y="5506964"/>
            <a:ext cx="86710" cy="86710"/>
          </a:xfrm>
          <a:prstGeom prst="arc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41" name="直接连接符 40"/>
          <p:cNvCxnSpPr>
            <a:cxnSpLocks/>
            <a:stCxn id="39" idx="2"/>
            <a:endCxn id="34" idx="2"/>
          </p:cNvCxnSpPr>
          <p:nvPr/>
        </p:nvCxnSpPr>
        <p:spPr>
          <a:xfrm>
            <a:off x="10009984" y="5506964"/>
            <a:ext cx="381944" cy="0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弧形 45"/>
          <p:cNvSpPr/>
          <p:nvPr/>
        </p:nvSpPr>
        <p:spPr>
          <a:xfrm rot="5400000">
            <a:off x="9893988" y="5793030"/>
            <a:ext cx="86710" cy="86710"/>
          </a:xfrm>
          <a:prstGeom prst="arc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48" name="直接连接符 47"/>
          <p:cNvCxnSpPr>
            <a:cxnSpLocks/>
            <a:stCxn id="39" idx="0"/>
            <a:endCxn id="46" idx="0"/>
          </p:cNvCxnSpPr>
          <p:nvPr/>
        </p:nvCxnSpPr>
        <p:spPr>
          <a:xfrm>
            <a:off x="9966629" y="5550319"/>
            <a:ext cx="14069" cy="286066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弧形 49"/>
          <p:cNvSpPr/>
          <p:nvPr/>
        </p:nvSpPr>
        <p:spPr>
          <a:xfrm rot="16200000">
            <a:off x="9384699" y="5879739"/>
            <a:ext cx="395067" cy="395067"/>
          </a:xfrm>
          <a:prstGeom prst="arc">
            <a:avLst>
              <a:gd name="adj1" fmla="val 10880612"/>
              <a:gd name="adj2" fmla="val 0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52" name="直接连接符 51"/>
          <p:cNvCxnSpPr>
            <a:cxnSpLocks/>
            <a:endCxn id="46" idx="2"/>
          </p:cNvCxnSpPr>
          <p:nvPr/>
        </p:nvCxnSpPr>
        <p:spPr>
          <a:xfrm>
            <a:off x="9582232" y="5879737"/>
            <a:ext cx="355112" cy="3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/>
          <p:cNvCxnSpPr>
            <a:cxnSpLocks/>
            <a:stCxn id="50" idx="0"/>
          </p:cNvCxnSpPr>
          <p:nvPr/>
        </p:nvCxnSpPr>
        <p:spPr>
          <a:xfrm>
            <a:off x="9577601" y="6274751"/>
            <a:ext cx="557276" cy="55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椭圆 55"/>
          <p:cNvSpPr/>
          <p:nvPr/>
        </p:nvSpPr>
        <p:spPr>
          <a:xfrm>
            <a:off x="9960506" y="6274806"/>
            <a:ext cx="322124" cy="322124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9747700" y="1956323"/>
            <a:ext cx="463188" cy="463188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9458710" y="2624624"/>
            <a:ext cx="1041169" cy="1041169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9356289" y="3855057"/>
            <a:ext cx="1246009" cy="1246009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9918430" y="5301599"/>
            <a:ext cx="121727" cy="121727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889441" y="5614645"/>
            <a:ext cx="179705" cy="1797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9889441" y="5977953"/>
            <a:ext cx="179705" cy="179705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910503" y="6393767"/>
            <a:ext cx="112253" cy="112253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747700" y="1341432"/>
            <a:ext cx="463188" cy="463188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12501789" y="6827009"/>
            <a:ext cx="303871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1771586" y="6475137"/>
            <a:ext cx="1058817" cy="385072"/>
          </a:xfrm>
        </p:spPr>
        <p:txBody>
          <a:bodyPr/>
          <a:lstStyle/>
          <a:p>
            <a:r>
              <a:rPr lang="en-GB" altLang="zh-CN" sz="1107" spc="316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Page</a:t>
            </a:r>
            <a:r>
              <a:rPr lang="zh-CN" altLang="en-US" sz="1107" spc="316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 </a:t>
            </a:r>
            <a:fld id="{2C876148-9C27-4B1D-AF05-A3522A5FE3E3}" type="slidenum">
              <a:rPr lang="zh-CN" altLang="en-US" sz="1107" spc="316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5</a:t>
            </a:fld>
            <a:endParaRPr lang="zh-CN" altLang="en-US" sz="1107" spc="316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502812" y="1464693"/>
            <a:ext cx="6968737" cy="4806603"/>
          </a:xfrm>
          <a:prstGeom prst="roundRect">
            <a:avLst>
              <a:gd name="adj" fmla="val 8695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 useBgFill="1">
        <p:nvSpPr>
          <p:cNvPr id="53" name="任意多边形: 形状 52"/>
          <p:cNvSpPr/>
          <p:nvPr/>
        </p:nvSpPr>
        <p:spPr>
          <a:xfrm flipH="1">
            <a:off x="1820758" y="1406964"/>
            <a:ext cx="5927042" cy="5129209"/>
          </a:xfrm>
          <a:custGeom>
            <a:avLst/>
            <a:gdLst>
              <a:gd name="connsiteX0" fmla="*/ 4788576 w 5338352"/>
              <a:gd name="connsiteY0" fmla="*/ 0 h 4838730"/>
              <a:gd name="connsiteX1" fmla="*/ 0 w 5338352"/>
              <a:gd name="connsiteY1" fmla="*/ 0 h 4838730"/>
              <a:gd name="connsiteX2" fmla="*/ 0 w 5338352"/>
              <a:gd name="connsiteY2" fmla="*/ 4838730 h 4838730"/>
              <a:gd name="connsiteX3" fmla="*/ 4788576 w 5338352"/>
              <a:gd name="connsiteY3" fmla="*/ 4838730 h 4838730"/>
              <a:gd name="connsiteX4" fmla="*/ 4788576 w 5338352"/>
              <a:gd name="connsiteY4" fmla="*/ 4838729 h 4838730"/>
              <a:gd name="connsiteX5" fmla="*/ 5338352 w 5338352"/>
              <a:gd name="connsiteY5" fmla="*/ 4838729 h 483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38352" h="4838730">
                <a:moveTo>
                  <a:pt x="4788576" y="0"/>
                </a:moveTo>
                <a:lnTo>
                  <a:pt x="0" y="0"/>
                </a:lnTo>
                <a:lnTo>
                  <a:pt x="0" y="4838730"/>
                </a:lnTo>
                <a:lnTo>
                  <a:pt x="4788576" y="4838730"/>
                </a:lnTo>
                <a:lnTo>
                  <a:pt x="4788576" y="4838729"/>
                </a:lnTo>
                <a:lnTo>
                  <a:pt x="5338352" y="483872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322415" y="1622626"/>
            <a:ext cx="3892659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9" b="1" spc="316" dirty="0" err="1">
                <a:latin typeface="Arial"/>
                <a:ea typeface="微软雅黑"/>
                <a:sym typeface="Arial"/>
              </a:rPr>
              <a:t>train.csv</a:t>
            </a:r>
            <a:r>
              <a:rPr lang="zh-CN" altLang="en-US" sz="2109" b="1" spc="316" dirty="0">
                <a:latin typeface="Arial"/>
                <a:ea typeface="微软雅黑"/>
                <a:sym typeface="Arial"/>
              </a:rPr>
              <a:t> </a:t>
            </a:r>
            <a:r>
              <a:rPr lang="en-US" altLang="zh-CN" sz="2109" b="1" spc="316" dirty="0">
                <a:latin typeface="Arial"/>
                <a:ea typeface="微软雅黑"/>
                <a:sym typeface="Arial"/>
              </a:rPr>
              <a:t>&amp;</a:t>
            </a:r>
            <a:r>
              <a:rPr lang="zh-CN" altLang="en-US" sz="2109" b="1" spc="316" dirty="0">
                <a:latin typeface="Arial"/>
                <a:ea typeface="微软雅黑"/>
                <a:sym typeface="Arial"/>
              </a:rPr>
              <a:t> </a:t>
            </a:r>
            <a:r>
              <a:rPr lang="en-US" altLang="zh-CN" sz="2109" b="1" spc="316" dirty="0" err="1">
                <a:latin typeface="Arial"/>
                <a:ea typeface="微软雅黑"/>
                <a:sym typeface="Arial"/>
              </a:rPr>
              <a:t>class.csv</a:t>
            </a:r>
            <a:endParaRPr lang="en-GB" altLang="zh-CN" sz="2109" b="1" spc="316" dirty="0">
              <a:latin typeface="Arial"/>
              <a:ea typeface="微软雅黑"/>
              <a:sym typeface="Arial"/>
            </a:endParaRPr>
          </a:p>
        </p:txBody>
      </p:sp>
      <p:cxnSp>
        <p:nvCxnSpPr>
          <p:cNvPr id="45" name="直接连接符 44"/>
          <p:cNvCxnSpPr>
            <a:cxnSpLocks/>
          </p:cNvCxnSpPr>
          <p:nvPr/>
        </p:nvCxnSpPr>
        <p:spPr>
          <a:xfrm>
            <a:off x="2402196" y="2166582"/>
            <a:ext cx="780189" cy="0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2322415" y="2249359"/>
            <a:ext cx="4166635" cy="30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109" dirty="0" err="1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lineID</a:t>
            </a: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,</a:t>
            </a:r>
          </a:p>
          <a:p>
            <a:pPr algn="just">
              <a:lnSpc>
                <a:spcPct val="130000"/>
              </a:lnSpc>
            </a:pP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Day</a:t>
            </a:r>
          </a:p>
          <a:p>
            <a:pPr algn="just">
              <a:lnSpc>
                <a:spcPct val="130000"/>
              </a:lnSpc>
            </a:pPr>
            <a:r>
              <a:rPr lang="en-US" altLang="zh-CN" sz="2109" dirty="0" err="1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Pid</a:t>
            </a:r>
            <a:endParaRPr lang="en-US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109" dirty="0" err="1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adFlag</a:t>
            </a:r>
            <a:endParaRPr lang="en-US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Availability </a:t>
            </a:r>
          </a:p>
          <a:p>
            <a:pPr algn="just">
              <a:lnSpc>
                <a:spcPct val="130000"/>
              </a:lnSpc>
            </a:pPr>
            <a:r>
              <a:rPr lang="en-US" altLang="zh-CN" sz="2109" dirty="0" err="1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CompetitorPrice</a:t>
            </a:r>
            <a:endParaRPr lang="en-US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price</a:t>
            </a:r>
            <a:endParaRPr lang="en-GB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sp useBgFill="1">
        <p:nvSpPr>
          <p:cNvPr id="26" name="椭圆 25"/>
          <p:cNvSpPr/>
          <p:nvPr/>
        </p:nvSpPr>
        <p:spPr>
          <a:xfrm>
            <a:off x="1319126" y="1989231"/>
            <a:ext cx="367372" cy="367372"/>
          </a:xfrm>
          <a:prstGeom prst="ellipse">
            <a:avLst/>
          </a:prstGeom>
          <a:ln>
            <a:solidFill>
              <a:srgbClr val="F36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426479" y="2505889"/>
            <a:ext cx="152666" cy="152666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7" name="六边形 26"/>
          <p:cNvSpPr/>
          <p:nvPr/>
        </p:nvSpPr>
        <p:spPr>
          <a:xfrm>
            <a:off x="2322415" y="1406964"/>
            <a:ext cx="133930" cy="115457"/>
          </a:xfrm>
          <a:prstGeom prst="hexagon">
            <a:avLst>
              <a:gd name="adj" fmla="val 31960"/>
              <a:gd name="vf" fmla="val 115470"/>
            </a:avLst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CFBE25-9BCA-8442-A3A9-2A78E011D8C0}"/>
              </a:ext>
            </a:extLst>
          </p:cNvPr>
          <p:cNvSpPr txBox="1"/>
          <p:nvPr/>
        </p:nvSpPr>
        <p:spPr>
          <a:xfrm>
            <a:off x="853370" y="439665"/>
            <a:ext cx="3482387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953" b="1" spc="316" dirty="0">
                <a:latin typeface="Arial"/>
                <a:ea typeface="微软雅黑"/>
                <a:sym typeface="Arial"/>
              </a:rPr>
              <a:t>原始</a:t>
            </a:r>
            <a:r>
              <a:rPr lang="zh-CN" altLang="en-GB" sz="2953" b="1" spc="316" dirty="0">
                <a:latin typeface="Arial"/>
                <a:ea typeface="微软雅黑"/>
                <a:sym typeface="Arial"/>
              </a:rPr>
              <a:t>数据</a:t>
            </a:r>
            <a:endParaRPr lang="zh-CN" altLang="en-US" sz="2953" b="1" spc="316" dirty="0">
              <a:latin typeface="Arial"/>
              <a:ea typeface="微软雅黑"/>
              <a:sym typeface="Arial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3C64E82-4571-464D-86F7-D3C140CD59D2}"/>
              </a:ext>
            </a:extLst>
          </p:cNvPr>
          <p:cNvGrpSpPr/>
          <p:nvPr/>
        </p:nvGrpSpPr>
        <p:grpSpPr>
          <a:xfrm>
            <a:off x="601960" y="908789"/>
            <a:ext cx="233552" cy="233552"/>
            <a:chOff x="10796588" y="516850"/>
            <a:chExt cx="326231" cy="326231"/>
          </a:xfrm>
        </p:grpSpPr>
        <p:cxnSp>
          <p:nvCxnSpPr>
            <p:cNvPr id="70" name="直接连接符 16">
              <a:extLst>
                <a:ext uri="{FF2B5EF4-FFF2-40B4-BE49-F238E27FC236}">
                  <a16:creationId xmlns:a16="http://schemas.microsoft.com/office/drawing/2014/main" id="{5A81338C-A83C-1645-847F-B40DA0AAF722}"/>
                </a:ext>
              </a:extLst>
            </p:cNvPr>
            <p:cNvCxnSpPr/>
            <p:nvPr/>
          </p:nvCxnSpPr>
          <p:spPr>
            <a:xfrm>
              <a:off x="10796588" y="679966"/>
              <a:ext cx="326231" cy="0"/>
            </a:xfrm>
            <a:prstGeom prst="line">
              <a:avLst/>
            </a:prstGeom>
            <a:ln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19">
              <a:extLst>
                <a:ext uri="{FF2B5EF4-FFF2-40B4-BE49-F238E27FC236}">
                  <a16:creationId xmlns:a16="http://schemas.microsoft.com/office/drawing/2014/main" id="{1E9AB85C-5965-2E41-A3EA-4C255E3E6F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96588" y="679966"/>
              <a:ext cx="326231" cy="0"/>
            </a:xfrm>
            <a:prstGeom prst="line">
              <a:avLst/>
            </a:prstGeom>
            <a:ln>
              <a:solidFill>
                <a:srgbClr val="52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B4CE9C5D-DDDF-2440-9755-1FF87F0B4DCF}"/>
              </a:ext>
            </a:extLst>
          </p:cNvPr>
          <p:cNvSpPr txBox="1"/>
          <p:nvPr/>
        </p:nvSpPr>
        <p:spPr>
          <a:xfrm>
            <a:off x="6109838" y="2356603"/>
            <a:ext cx="2199681" cy="173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Click</a:t>
            </a:r>
          </a:p>
          <a:p>
            <a:pPr algn="just">
              <a:lnSpc>
                <a:spcPct val="130000"/>
              </a:lnSpc>
            </a:pP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Basket</a:t>
            </a:r>
          </a:p>
          <a:p>
            <a:pPr algn="just">
              <a:lnSpc>
                <a:spcPct val="130000"/>
              </a:lnSpc>
            </a:pP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Order</a:t>
            </a:r>
          </a:p>
          <a:p>
            <a:pPr algn="just">
              <a:lnSpc>
                <a:spcPct val="130000"/>
              </a:lnSpc>
            </a:pPr>
            <a:r>
              <a:rPr lang="en-US" altLang="zh-CN" sz="2109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revenue</a:t>
            </a:r>
            <a:endParaRPr lang="en-GB" altLang="zh-CN" sz="2109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849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D8DC6-E220-2C40-A705-73128636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按照</a:t>
            </a:r>
            <a:r>
              <a:rPr kumimoji="1" lang="en-US" altLang="zh-CN" dirty="0"/>
              <a:t>day</a:t>
            </a:r>
            <a:r>
              <a:rPr kumimoji="1" lang="zh-CN" altLang="en-US" dirty="0"/>
              <a:t>进行总结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B4E06A4-1CD9-FA46-BB2F-7D466F3B61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146288"/>
              </p:ext>
            </p:extLst>
          </p:nvPr>
        </p:nvGraphicFramePr>
        <p:xfrm>
          <a:off x="884759" y="1072210"/>
          <a:ext cx="10307638" cy="2457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F7828FF-6DA3-994D-BE00-BB419174D8F8}"/>
              </a:ext>
            </a:extLst>
          </p:cNvPr>
          <p:cNvSpPr txBox="1"/>
          <p:nvPr/>
        </p:nvSpPr>
        <p:spPr>
          <a:xfrm>
            <a:off x="11216383" y="1827352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个数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F31E767A-414D-C643-AEC2-CBA0D0AACD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820136"/>
              </p:ext>
            </p:extLst>
          </p:nvPr>
        </p:nvGraphicFramePr>
        <p:xfrm>
          <a:off x="884759" y="2645339"/>
          <a:ext cx="10307638" cy="2812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92E051C3-2B82-E844-884D-A529189D23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580887"/>
              </p:ext>
            </p:extLst>
          </p:nvPr>
        </p:nvGraphicFramePr>
        <p:xfrm>
          <a:off x="884759" y="4749998"/>
          <a:ext cx="10307638" cy="2322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C7AC288-BD1C-2C4B-A49C-EA6CA87F3BB2}"/>
              </a:ext>
            </a:extLst>
          </p:cNvPr>
          <p:cNvCxnSpPr>
            <a:cxnSpLocks/>
          </p:cNvCxnSpPr>
          <p:nvPr/>
        </p:nvCxnSpPr>
        <p:spPr>
          <a:xfrm>
            <a:off x="2396927" y="1296144"/>
            <a:ext cx="0" cy="5848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9E7E93B5-2224-904A-AEEB-3C7728DA2869}"/>
              </a:ext>
            </a:extLst>
          </p:cNvPr>
          <p:cNvCxnSpPr>
            <a:cxnSpLocks/>
          </p:cNvCxnSpPr>
          <p:nvPr/>
        </p:nvCxnSpPr>
        <p:spPr>
          <a:xfrm>
            <a:off x="3117007" y="1296144"/>
            <a:ext cx="0" cy="5848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46A6C5A-A0CC-7A4E-9BA4-66A7F1FF3BE7}"/>
              </a:ext>
            </a:extLst>
          </p:cNvPr>
          <p:cNvSpPr txBox="1"/>
          <p:nvPr/>
        </p:nvSpPr>
        <p:spPr>
          <a:xfrm>
            <a:off x="11091316" y="3462166"/>
            <a:ext cx="119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Order</a:t>
            </a:r>
            <a:r>
              <a:rPr kumimoji="1" lang="zh-CN" altLang="en-US" dirty="0"/>
              <a:t>数量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A2062E-A441-0543-B86F-5FA8900C6F5F}"/>
              </a:ext>
            </a:extLst>
          </p:cNvPr>
          <p:cNvSpPr txBox="1"/>
          <p:nvPr/>
        </p:nvSpPr>
        <p:spPr>
          <a:xfrm>
            <a:off x="11091316" y="5711274"/>
            <a:ext cx="145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Revenue</a:t>
            </a:r>
            <a:r>
              <a:rPr kumimoji="1" lang="zh-CN" altLang="en-US" dirty="0"/>
              <a:t>总和</a:t>
            </a:r>
          </a:p>
        </p:txBody>
      </p:sp>
    </p:spTree>
    <p:extLst>
      <p:ext uri="{BB962C8B-B14F-4D97-AF65-F5344CB8AC3E}">
        <p14:creationId xmlns:p14="http://schemas.microsoft.com/office/powerpoint/2010/main" val="3969442644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1B76F-8C42-DE4B-9C9B-D21521BC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4F9006-2E3B-BA42-AC7A-2B0C129D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948" y="1665152"/>
            <a:ext cx="4407347" cy="4849256"/>
          </a:xfrm>
        </p:spPr>
        <p:txBody>
          <a:bodyPr/>
          <a:lstStyle/>
          <a:p>
            <a:r>
              <a:rPr kumimoji="1" lang="en-US" altLang="zh-CN" dirty="0"/>
              <a:t>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price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price</a:t>
            </a:r>
            <a:r>
              <a:rPr kumimoji="1" lang="zh-CN" altLang="en-US" dirty="0"/>
              <a:t>有强相关关系，价格在参考售价的上下浮动。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3589DC-EB33-7B4C-A085-27382E8A9271}"/>
              </a:ext>
            </a:extLst>
          </p:cNvPr>
          <p:cNvGrpSpPr/>
          <p:nvPr/>
        </p:nvGrpSpPr>
        <p:grpSpPr>
          <a:xfrm>
            <a:off x="6166936" y="1419512"/>
            <a:ext cx="6311111" cy="5094896"/>
            <a:chOff x="262280" y="707894"/>
            <a:chExt cx="7738568" cy="624726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AE9CD34-301F-2249-B427-12A6B27A4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95" t="9627" b="7349"/>
            <a:stretch/>
          </p:blipFill>
          <p:spPr>
            <a:xfrm>
              <a:off x="524719" y="707894"/>
              <a:ext cx="7476129" cy="6004775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13DC0BBB-76BE-6E4A-A7F9-6E46CB7C3C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571" y="1009092"/>
              <a:ext cx="5973557" cy="52185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5ECB537-81B6-0C42-BB82-793AC4428DF2}"/>
                </a:ext>
              </a:extLst>
            </p:cNvPr>
            <p:cNvSpPr txBox="1"/>
            <p:nvPr/>
          </p:nvSpPr>
          <p:spPr>
            <a:xfrm>
              <a:off x="3261461" y="6585830"/>
              <a:ext cx="1647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Reference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price</a:t>
              </a:r>
              <a:endParaRPr kumimoji="1"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CA6C7F3-7D2D-6A43-A762-001A7EE228DA}"/>
                </a:ext>
              </a:extLst>
            </p:cNvPr>
            <p:cNvSpPr txBox="1"/>
            <p:nvPr/>
          </p:nvSpPr>
          <p:spPr>
            <a:xfrm>
              <a:off x="262280" y="70789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Price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925050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3810A-2DE1-9B45-B13E-F3DCCD48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competitor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6A379-7736-0E49-9907-70849CC79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193" y="1744116"/>
            <a:ext cx="4638798" cy="4770291"/>
          </a:xfrm>
        </p:spPr>
        <p:txBody>
          <a:bodyPr/>
          <a:lstStyle/>
          <a:p>
            <a:r>
              <a:rPr kumimoji="1" lang="zh-CN" altLang="en-US" dirty="0"/>
              <a:t>计算价格和竞争者价格的比值，计算出我方的竞争力。</a:t>
            </a:r>
            <a:endParaRPr kumimoji="1" lang="en-US" altLang="zh-CN" dirty="0"/>
          </a:p>
          <a:p>
            <a:r>
              <a:rPr kumimoji="1" lang="zh-CN" altLang="en-US" dirty="0"/>
              <a:t>可以看出基本在</a:t>
            </a:r>
            <a:r>
              <a:rPr kumimoji="1" lang="en-US" altLang="zh-CN" dirty="0"/>
              <a:t>1</a:t>
            </a:r>
            <a:r>
              <a:rPr kumimoji="1" lang="zh-CN" altLang="en-US" dirty="0"/>
              <a:t>周围上下浮动，有明显的异常值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1816CD-36BF-C44D-B545-2D493B9B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9" y="1259070"/>
            <a:ext cx="3786138" cy="5274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1DD2C0-1E33-5A4B-8E63-3A8F526C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224" y="3938637"/>
            <a:ext cx="3541807" cy="19819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B0F5EB-383C-4549-9FBC-2C3ED427879B}"/>
              </a:ext>
            </a:extLst>
          </p:cNvPr>
          <p:cNvSpPr txBox="1"/>
          <p:nvPr/>
        </p:nvSpPr>
        <p:spPr>
          <a:xfrm>
            <a:off x="1193111" y="59205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竞争力箱线图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197492-AF60-F942-815A-01E1E03DD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7"/>
          <a:stretch/>
        </p:blipFill>
        <p:spPr>
          <a:xfrm>
            <a:off x="3549055" y="1259070"/>
            <a:ext cx="3600400" cy="52553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956B2F6-EE1F-8F4B-98EC-958D254E4800}"/>
              </a:ext>
            </a:extLst>
          </p:cNvPr>
          <p:cNvSpPr txBox="1"/>
          <p:nvPr/>
        </p:nvSpPr>
        <p:spPr>
          <a:xfrm>
            <a:off x="4417844" y="592058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去除最高异常值后</a:t>
            </a:r>
          </a:p>
        </p:txBody>
      </p:sp>
    </p:spTree>
    <p:extLst>
      <p:ext uri="{BB962C8B-B14F-4D97-AF65-F5344CB8AC3E}">
        <p14:creationId xmlns:p14="http://schemas.microsoft.com/office/powerpoint/2010/main" val="4039056485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3CADD-3116-7549-8106-3FA5FEBD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竞争力对行为的影响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B5F19-8465-584B-8E9F-36994966A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949" y="1312069"/>
            <a:ext cx="3975298" cy="5202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可以发现数据显示和我们的直观想象不同，我方价格竞争力越大，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的频率反而降低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B72811-E1C9-8C42-8FE4-6EB9E4D14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/>
          <a:stretch/>
        </p:blipFill>
        <p:spPr>
          <a:xfrm>
            <a:off x="6897626" y="687489"/>
            <a:ext cx="5345622" cy="34778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D5778A-C038-F642-9A1A-30B8C3184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2" t="6570" b="13832"/>
          <a:stretch/>
        </p:blipFill>
        <p:spPr>
          <a:xfrm>
            <a:off x="6895017" y="3760962"/>
            <a:ext cx="5367006" cy="27983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B2DAD6-8A80-7A48-A5BB-BF619DD75738}"/>
              </a:ext>
            </a:extLst>
          </p:cNvPr>
          <p:cNvSpPr txBox="1"/>
          <p:nvPr/>
        </p:nvSpPr>
        <p:spPr>
          <a:xfrm>
            <a:off x="6042905" y="308521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58393C-34B2-FB4C-84D2-1C362178565F}"/>
              </a:ext>
            </a:extLst>
          </p:cNvPr>
          <p:cNvSpPr txBox="1"/>
          <p:nvPr/>
        </p:nvSpPr>
        <p:spPr>
          <a:xfrm>
            <a:off x="5891505" y="2005095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Basket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CDD65C-E458-AB45-ADDA-F6D3B319B123}"/>
              </a:ext>
            </a:extLst>
          </p:cNvPr>
          <p:cNvSpPr txBox="1"/>
          <p:nvPr/>
        </p:nvSpPr>
        <p:spPr>
          <a:xfrm>
            <a:off x="5924815" y="924975"/>
            <a:ext cx="97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380893-12CB-9E46-A210-3F55935A2044}"/>
              </a:ext>
            </a:extLst>
          </p:cNvPr>
          <p:cNvSpPr txBox="1"/>
          <p:nvPr/>
        </p:nvSpPr>
        <p:spPr>
          <a:xfrm>
            <a:off x="9131855" y="65593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竞争力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63FC2E-0D64-9E4C-B87C-38A0FFE79F76}"/>
              </a:ext>
            </a:extLst>
          </p:cNvPr>
          <p:cNvSpPr txBox="1"/>
          <p:nvPr/>
        </p:nvSpPr>
        <p:spPr>
          <a:xfrm>
            <a:off x="5063704" y="3733287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Order</a:t>
            </a:r>
            <a:r>
              <a:rPr kumimoji="1" lang="zh-CN" altLang="en-US" dirty="0"/>
              <a:t> 频率为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435994"/>
      </p:ext>
    </p:extLst>
  </p:cSld>
  <p:clrMapOvr>
    <a:masterClrMapping/>
  </p:clrMapOvr>
  <p:transition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49"/>
</p:tagLst>
</file>

<file path=ppt/theme/theme1.xml><?xml version="1.0" encoding="utf-8"?>
<a:theme xmlns:a="http://schemas.openxmlformats.org/drawingml/2006/main" name="第一PPT，www.1ppt.com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C5B3E"/>
      </a:accent1>
      <a:accent2>
        <a:srgbClr val="FF9900"/>
      </a:accent2>
      <a:accent3>
        <a:srgbClr val="DC5B3E"/>
      </a:accent3>
      <a:accent4>
        <a:srgbClr val="FF9900"/>
      </a:accent4>
      <a:accent5>
        <a:srgbClr val="DC5B3E"/>
      </a:accent5>
      <a:accent6>
        <a:srgbClr val="FF9900"/>
      </a:accent6>
      <a:hlink>
        <a:srgbClr val="DC5B3E"/>
      </a:hlink>
      <a:folHlink>
        <a:srgbClr val="FF99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421</Words>
  <Application>Microsoft Macintosh PowerPoint</Application>
  <PresentationFormat>自定义</PresentationFormat>
  <Paragraphs>76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微软雅黑</vt:lpstr>
      <vt:lpstr>Heiti SC Medium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Item数据分析 - salesIndex</vt:lpstr>
      <vt:lpstr>PowerPoint 演示文稿</vt:lpstr>
      <vt:lpstr>按照day进行总结</vt:lpstr>
      <vt:lpstr>Price</vt:lpstr>
      <vt:lpstr>Price &amp; competitor price</vt:lpstr>
      <vt:lpstr>竞争力对行为的影响</vt:lpstr>
      <vt:lpstr>Availability</vt:lpstr>
      <vt:lpstr>adFlag</vt:lpstr>
      <vt:lpstr>revenue</vt:lpstr>
      <vt:lpstr>unique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</dc:title>
  <dc:creator/>
  <cp:keywords>www.1ppt.com</cp:keywords>
  <cp:lastModifiedBy/>
  <cp:revision>1</cp:revision>
  <dcterms:created xsi:type="dcterms:W3CDTF">2016-12-04T14:38:08Z</dcterms:created>
  <dcterms:modified xsi:type="dcterms:W3CDTF">2019-01-10T08:01:59Z</dcterms:modified>
</cp:coreProperties>
</file>